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94" r:id="rId4"/>
    <p:sldId id="258" r:id="rId5"/>
    <p:sldId id="259" r:id="rId6"/>
    <p:sldId id="263" r:id="rId7"/>
    <p:sldId id="275" r:id="rId8"/>
    <p:sldId id="276" r:id="rId9"/>
    <p:sldId id="279" r:id="rId10"/>
    <p:sldId id="280" r:id="rId11"/>
    <p:sldId id="295" r:id="rId12"/>
    <p:sldId id="264" r:id="rId13"/>
    <p:sldId id="265" r:id="rId14"/>
    <p:sldId id="284" r:id="rId15"/>
    <p:sldId id="288" r:id="rId16"/>
    <p:sldId id="289" r:id="rId17"/>
    <p:sldId id="296" r:id="rId18"/>
    <p:sldId id="297" r:id="rId19"/>
    <p:sldId id="298" r:id="rId20"/>
    <p:sldId id="282" r:id="rId21"/>
    <p:sldId id="283" r:id="rId22"/>
    <p:sldId id="300" r:id="rId23"/>
    <p:sldId id="266" r:id="rId24"/>
    <p:sldId id="270" r:id="rId25"/>
    <p:sldId id="272" r:id="rId26"/>
    <p:sldId id="274" r:id="rId27"/>
    <p:sldId id="271" r:id="rId28"/>
    <p:sldId id="267" r:id="rId29"/>
    <p:sldId id="268" r:id="rId30"/>
    <p:sldId id="299" r:id="rId31"/>
    <p:sldId id="277" r:id="rId32"/>
    <p:sldId id="285" r:id="rId33"/>
    <p:sldId id="287" r:id="rId34"/>
    <p:sldId id="269" r:id="rId35"/>
    <p:sldId id="292" r:id="rId36"/>
    <p:sldId id="301" r:id="rId37"/>
    <p:sldId id="293" r:id="rId3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F50F1E7-CA17-4773-8F91-39D02922817A}" type="datetimeFigureOut">
              <a:rPr lang="hr-HR" smtClean="0"/>
              <a:t>11.01.2018.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8A000C8-8000-48BB-92BF-693B49950E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F1E7-CA17-4773-8F91-39D02922817A}" type="datetimeFigureOut">
              <a:rPr lang="hr-HR" smtClean="0"/>
              <a:t>11.01.2018.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0C8-8000-48BB-92BF-693B49950E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F1E7-CA17-4773-8F91-39D02922817A}" type="datetimeFigureOut">
              <a:rPr lang="hr-HR" smtClean="0"/>
              <a:t>11.01.2018.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0C8-8000-48BB-92BF-693B49950E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F1E7-CA17-4773-8F91-39D02922817A}" type="datetimeFigureOut">
              <a:rPr lang="hr-HR" smtClean="0"/>
              <a:t>11.01.2018.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0C8-8000-48BB-92BF-693B49950E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F1E7-CA17-4773-8F91-39D02922817A}" type="datetimeFigureOut">
              <a:rPr lang="hr-HR" smtClean="0"/>
              <a:t>11.01.2018.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0C8-8000-48BB-92BF-693B49950E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F1E7-CA17-4773-8F91-39D02922817A}" type="datetimeFigureOut">
              <a:rPr lang="hr-HR" smtClean="0"/>
              <a:t>11.01.2018.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0C8-8000-48BB-92BF-693B49950EF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F1E7-CA17-4773-8F91-39D02922817A}" type="datetimeFigureOut">
              <a:rPr lang="hr-HR" smtClean="0"/>
              <a:t>11.01.2018.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0C8-8000-48BB-92BF-693B49950EF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F1E7-CA17-4773-8F91-39D02922817A}" type="datetimeFigureOut">
              <a:rPr lang="hr-HR" smtClean="0"/>
              <a:t>11.01.2018.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0C8-8000-48BB-92BF-693B49950E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F1E7-CA17-4773-8F91-39D02922817A}" type="datetimeFigureOut">
              <a:rPr lang="hr-HR" smtClean="0"/>
              <a:t>11.01.2018.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0C8-8000-48BB-92BF-693B49950E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F50F1E7-CA17-4773-8F91-39D02922817A}" type="datetimeFigureOut">
              <a:rPr lang="hr-HR" smtClean="0"/>
              <a:t>11.01.2018.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8A000C8-8000-48BB-92BF-693B49950E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F50F1E7-CA17-4773-8F91-39D02922817A}" type="datetimeFigureOut">
              <a:rPr lang="hr-HR" smtClean="0"/>
              <a:t>11.01.2018.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8A000C8-8000-48BB-92BF-693B49950E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F50F1E7-CA17-4773-8F91-39D02922817A}" type="datetimeFigureOut">
              <a:rPr lang="hr-HR" smtClean="0"/>
              <a:t>11.01.2018.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8A000C8-8000-48BB-92BF-693B49950EF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ww.veterinarstvo.hr/default.aspx?id=9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veterinarstvo.hr/default.aspx?id=6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veterinarstvo@mps.h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8316" y="1054470"/>
            <a:ext cx="7772400" cy="1470025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MINISTARSTVO POLJOPRIVREDE</a:t>
            </a:r>
            <a: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Uprava za veterinarstvo i  </a:t>
            </a:r>
            <a:b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sigurnost hrane</a:t>
            </a:r>
            <a:endParaRPr lang="hr-H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>
            <a:normAutofit fontScale="85000" lnSpcReduction="10000"/>
          </a:bodyPr>
          <a:lstStyle/>
          <a:p>
            <a:r>
              <a:rPr lang="hr-HR" sz="4800" b="1" dirty="0" smtClean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ZAKON O ZAŠTITI ŽIVOTINJA</a:t>
            </a:r>
          </a:p>
          <a:p>
            <a:r>
              <a:rPr lang="hr-HR" sz="4800" b="1" dirty="0" smtClean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b="1" dirty="0" smtClean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(NN, br. 102/17.)</a:t>
            </a:r>
          </a:p>
          <a:p>
            <a:endParaRPr lang="hr-HR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900" b="1" dirty="0" smtClean="0">
                <a:solidFill>
                  <a:srgbClr val="00B050"/>
                </a:solidFill>
              </a:rPr>
              <a:t>mr. sc. Branka Buković Šošić, dr. med. vet.</a:t>
            </a:r>
          </a:p>
          <a:p>
            <a:r>
              <a:rPr lang="hr-HR" sz="1900" b="1" dirty="0" smtClean="0">
                <a:solidFill>
                  <a:srgbClr val="00B050"/>
                </a:solidFill>
              </a:rPr>
              <a:t> voditeljica Odjela za zaštitu životinja, 2017./2018.</a:t>
            </a:r>
            <a:endParaRPr lang="hr-HR" sz="19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889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47888"/>
            <a:ext cx="1066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36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ODGOVORNOSTI/OBVEZE JLS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772816"/>
            <a:ext cx="7272808" cy="43204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 smtClean="0"/>
          </a:p>
          <a:p>
            <a:pPr marL="0" indent="0" algn="just">
              <a:buNone/>
            </a:pPr>
            <a:r>
              <a:rPr lang="hr-HR" b="1" dirty="0" smtClean="0"/>
              <a:t>Zaštita </a:t>
            </a:r>
            <a:r>
              <a:rPr lang="hr-HR" b="1" dirty="0"/>
              <a:t>divljih životinja pronađenih izvan prirodnog staništa</a:t>
            </a:r>
            <a:endParaRPr lang="hr-HR" dirty="0"/>
          </a:p>
          <a:p>
            <a:pPr algn="just"/>
            <a:r>
              <a:rPr lang="hr-HR" dirty="0" smtClean="0"/>
              <a:t>životinja se smješta u </a:t>
            </a:r>
            <a:r>
              <a:rPr lang="hr-HR" dirty="0"/>
              <a:t>sklonište koje osigurava njezino vraćanje u prirodno </a:t>
            </a:r>
            <a:r>
              <a:rPr lang="hr-HR" dirty="0" smtClean="0"/>
              <a:t>stanište, </a:t>
            </a:r>
            <a:r>
              <a:rPr lang="hr-HR" dirty="0"/>
              <a:t>ako je to </a:t>
            </a:r>
            <a:r>
              <a:rPr lang="hr-HR" dirty="0" smtClean="0"/>
              <a:t>moguće</a:t>
            </a:r>
            <a:endParaRPr lang="hr-HR" dirty="0"/>
          </a:p>
          <a:p>
            <a:pPr algn="just"/>
            <a:r>
              <a:rPr lang="hr-HR" dirty="0"/>
              <a:t>n</a:t>
            </a:r>
            <a:r>
              <a:rPr lang="hr-HR" dirty="0" smtClean="0"/>
              <a:t>ačin </a:t>
            </a:r>
            <a:r>
              <a:rPr lang="hr-HR" dirty="0"/>
              <a:t>postupanja s divljim životinjama pronađenim izvan prirodnog </a:t>
            </a:r>
            <a:r>
              <a:rPr lang="hr-HR" dirty="0" smtClean="0"/>
              <a:t>staništa propisuju </a:t>
            </a:r>
            <a:r>
              <a:rPr lang="hr-HR" dirty="0"/>
              <a:t>općim aktima predstavnička tijela jedinica lokalne samouprave.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811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rgbClr val="005024"/>
                </a:solidFill>
              </a:rPr>
              <a:t>ODGOVORNOSTI I OBVEZE JEDINICA PODRUČNE (REGIONALNE) SAMOUPRAVE</a:t>
            </a:r>
            <a:endParaRPr lang="hr-HR" sz="4400" b="1" dirty="0">
              <a:solidFill>
                <a:srgbClr val="005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ODGOVORNOST/OBVEZE PODRUČNE (REGIONALNE) SAMOUPRAVE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2119256"/>
            <a:ext cx="7344816" cy="39740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 smtClean="0">
              <a:solidFill>
                <a:srgbClr val="005024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005024"/>
                </a:solidFill>
              </a:rPr>
              <a:t>Osnivanje skloništa</a:t>
            </a:r>
          </a:p>
          <a:p>
            <a:pPr marL="0" indent="0" algn="just">
              <a:buNone/>
            </a:pPr>
            <a:r>
              <a:rPr lang="hr-HR" dirty="0" smtClean="0"/>
              <a:t>Ako </a:t>
            </a:r>
            <a:r>
              <a:rPr lang="hr-HR" dirty="0"/>
              <a:t>ni jedna jedinica lokalne samouprave, a ni neka druga fizička i pravna osoba ne osnuje sklonište na području jedinice područne (regionalne) samouprave, isto osniva jedinica područne (regionalne) samouprave</a:t>
            </a:r>
            <a:r>
              <a:rPr lang="hr-HR" dirty="0" smtClean="0"/>
              <a:t>.</a:t>
            </a:r>
          </a:p>
          <a:p>
            <a:pPr marL="0" indent="0" algn="just">
              <a:buNone/>
            </a:pPr>
            <a:endParaRPr lang="hr-HR" dirty="0" smtClean="0"/>
          </a:p>
          <a:p>
            <a:pPr marL="0" indent="0" algn="just">
              <a:buNone/>
            </a:pPr>
            <a:r>
              <a:rPr lang="hr-HR" dirty="0" smtClean="0"/>
              <a:t>Troškove </a:t>
            </a:r>
            <a:r>
              <a:rPr lang="hr-HR" dirty="0"/>
              <a:t>osnivanja snose jedinice lokalne i područne (regionalne) samouprave.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052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5024"/>
                </a:solidFill>
              </a:rPr>
              <a:t>ODGOVORNOST PODRUČNE (REGIONALNE) SAMOUPRAVE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hr-HR" dirty="0"/>
              <a:t>Na području svake jedinice područne (regionalne) samouprave mora se </a:t>
            </a:r>
            <a:r>
              <a:rPr lang="hr-HR" dirty="0" smtClean="0"/>
              <a:t>osnovati:</a:t>
            </a:r>
          </a:p>
          <a:p>
            <a:pPr marL="0" indent="0" algn="just">
              <a:buNone/>
            </a:pPr>
            <a:r>
              <a:rPr lang="hr-HR" dirty="0" smtClean="0"/>
              <a:t> - najmanje </a:t>
            </a:r>
            <a:r>
              <a:rPr lang="hr-HR" dirty="0"/>
              <a:t>jedno sklonište </a:t>
            </a:r>
            <a:endParaRPr lang="hr-HR" dirty="0" smtClean="0"/>
          </a:p>
          <a:p>
            <a:pPr marL="0" indent="0" algn="just">
              <a:buNone/>
            </a:pPr>
            <a:r>
              <a:rPr lang="hr-HR" dirty="0" smtClean="0"/>
              <a:t>- s najmanje </a:t>
            </a:r>
            <a:r>
              <a:rPr lang="hr-HR" dirty="0"/>
              <a:t>50 smještajnih mjesta za životinje</a:t>
            </a:r>
            <a:r>
              <a:rPr lang="hr-HR" dirty="0" smtClean="0"/>
              <a:t>.</a:t>
            </a:r>
          </a:p>
          <a:p>
            <a:pPr marL="0" indent="0" algn="just">
              <a:buNone/>
            </a:pPr>
            <a:endParaRPr lang="hr-HR" dirty="0" smtClean="0"/>
          </a:p>
          <a:p>
            <a:pPr algn="just"/>
            <a:r>
              <a:rPr lang="hr-HR" dirty="0"/>
              <a:t>Sve jedinice lokalne samouprave obvezne su sudjelovati u </a:t>
            </a:r>
            <a:r>
              <a:rPr lang="hr-HR" b="1" dirty="0"/>
              <a:t>financiranju osnivanja i rada </a:t>
            </a:r>
            <a:r>
              <a:rPr lang="hr-HR" dirty="0"/>
              <a:t>skloništa </a:t>
            </a:r>
            <a:r>
              <a:rPr lang="hr-HR" dirty="0" smtClean="0"/>
              <a:t>na području regionalne samouprave na kojem se nalaze.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034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5024"/>
                </a:solidFill>
              </a:rPr>
              <a:t>ODGOVORNOST PODRUČNE (REGIONALNE) SAMOUPRAVE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2119256"/>
            <a:ext cx="7128792" cy="3830023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dirty="0" smtClean="0"/>
              <a:t>Organizacija koordinacijske </a:t>
            </a:r>
            <a:r>
              <a:rPr lang="hr-HR" dirty="0"/>
              <a:t>radne </a:t>
            </a:r>
            <a:r>
              <a:rPr lang="hr-HR" dirty="0" smtClean="0"/>
              <a:t>skupine.</a:t>
            </a:r>
          </a:p>
          <a:p>
            <a:pPr algn="just"/>
            <a:r>
              <a:rPr lang="hr-HR" dirty="0" smtClean="0"/>
              <a:t>Pružanje tehničke podrške za održavanje sastanaka koordinacijske radne skupine.</a:t>
            </a:r>
          </a:p>
          <a:p>
            <a:pPr algn="just"/>
            <a:r>
              <a:rPr lang="hr-HR" dirty="0" smtClean="0"/>
              <a:t>Donošenje Programa kontrole populacije napuštenih pasa, uzimajući u obzir prijedloge koordinacijske radne skupine.</a:t>
            </a:r>
          </a:p>
          <a:p>
            <a:pPr algn="just"/>
            <a:r>
              <a:rPr lang="hr-HR" dirty="0" smtClean="0"/>
              <a:t>Program se ažurira svakih pet godina i dostavlja se nadležnom tijelu na procjenu.</a:t>
            </a:r>
          </a:p>
          <a:p>
            <a:pPr algn="just"/>
            <a:r>
              <a:rPr lang="hr-HR" dirty="0" smtClean="0"/>
              <a:t>Određivanje osobe odgovorne za dobrobit životinja koja mora biti član koordinacijske radne skupine.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089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KOORDINACIJSKA RADNA SKUPINA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2119256"/>
            <a:ext cx="7272808" cy="397403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r-HR" dirty="0" smtClean="0"/>
              <a:t>Sastav: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dirty="0" smtClean="0"/>
              <a:t>predstavnici: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dirty="0" smtClean="0"/>
              <a:t>jedinica </a:t>
            </a:r>
            <a:r>
              <a:rPr lang="hr-HR" dirty="0"/>
              <a:t>lokalne i područne (regionalne) </a:t>
            </a:r>
            <a:r>
              <a:rPr lang="hr-HR" dirty="0" smtClean="0"/>
              <a:t>samouprave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dirty="0" smtClean="0"/>
              <a:t>skloništa </a:t>
            </a:r>
            <a:r>
              <a:rPr lang="hr-HR" dirty="0"/>
              <a:t>za životinje ako postoji na području područne (regionalne) </a:t>
            </a:r>
            <a:r>
              <a:rPr lang="hr-HR" dirty="0" smtClean="0"/>
              <a:t>samouprave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dirty="0" smtClean="0"/>
              <a:t>nevladinih </a:t>
            </a:r>
            <a:r>
              <a:rPr lang="hr-HR" dirty="0"/>
              <a:t>organizacija za zaštitu </a:t>
            </a:r>
            <a:r>
              <a:rPr lang="hr-HR" dirty="0" smtClean="0"/>
              <a:t>životinja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dirty="0" smtClean="0"/>
              <a:t>upravnog </a:t>
            </a:r>
            <a:r>
              <a:rPr lang="hr-HR" dirty="0"/>
              <a:t>tijela jedinica lokalne samouprave nadležnog za komunalno </a:t>
            </a:r>
            <a:r>
              <a:rPr lang="hr-HR" dirty="0" smtClean="0"/>
              <a:t>gospodarstvo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dirty="0" smtClean="0"/>
              <a:t>središnjeg </a:t>
            </a:r>
            <a:r>
              <a:rPr lang="hr-HR" dirty="0"/>
              <a:t>tijela državne uprave nadležnog za unutarnje poslove iz mjesne nadležnosti policijske </a:t>
            </a:r>
            <a:r>
              <a:rPr lang="hr-HR" dirty="0" smtClean="0"/>
              <a:t>uprave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dirty="0" smtClean="0"/>
              <a:t>Hrvatske </a:t>
            </a:r>
            <a:r>
              <a:rPr lang="hr-HR" dirty="0"/>
              <a:t>veterinarske komore </a:t>
            </a:r>
            <a:r>
              <a:rPr lang="hr-HR" dirty="0" smtClean="0"/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dirty="0" smtClean="0"/>
              <a:t>veterinarski inspektor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dirty="0" smtClean="0"/>
              <a:t>predstavnici </a:t>
            </a:r>
            <a:r>
              <a:rPr lang="hr-HR" dirty="0"/>
              <a:t>drugih pravnih i fizičkih </a:t>
            </a:r>
            <a:r>
              <a:rPr lang="hr-HR" dirty="0" smtClean="0"/>
              <a:t>osoba (po potrebi).</a:t>
            </a:r>
            <a:endParaRPr lang="hr-HR" dirty="0"/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8023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5024"/>
                </a:solidFill>
              </a:rPr>
              <a:t>Zadaća koordinacijske radne skupine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916832"/>
            <a:ext cx="7344816" cy="4176464"/>
          </a:xfrm>
        </p:spPr>
        <p:txBody>
          <a:bodyPr>
            <a:normAutofit fontScale="92500"/>
          </a:bodyPr>
          <a:lstStyle/>
          <a:p>
            <a:endParaRPr lang="hr-HR" dirty="0" smtClean="0"/>
          </a:p>
          <a:p>
            <a:pPr algn="just"/>
            <a:r>
              <a:rPr lang="hr-HR" dirty="0" smtClean="0"/>
              <a:t>koordinacija </a:t>
            </a:r>
            <a:r>
              <a:rPr lang="hr-HR" dirty="0"/>
              <a:t>u primjeni propisa iz područja zaštite </a:t>
            </a:r>
            <a:r>
              <a:rPr lang="hr-HR" dirty="0" smtClean="0"/>
              <a:t>životinja </a:t>
            </a:r>
          </a:p>
          <a:p>
            <a:pPr algn="just"/>
            <a:r>
              <a:rPr lang="hr-HR" dirty="0" smtClean="0"/>
              <a:t>razvoj </a:t>
            </a:r>
            <a:r>
              <a:rPr lang="hr-HR" dirty="0"/>
              <a:t>dobre </a:t>
            </a:r>
            <a:r>
              <a:rPr lang="hr-HR" dirty="0" smtClean="0"/>
              <a:t>prakse u </a:t>
            </a:r>
            <a:r>
              <a:rPr lang="hr-HR" dirty="0"/>
              <a:t>svrhu zaštite zdravlja i dobrobiti </a:t>
            </a:r>
            <a:r>
              <a:rPr lang="hr-HR" dirty="0" smtClean="0"/>
              <a:t>životinja </a:t>
            </a:r>
            <a:r>
              <a:rPr lang="hr-HR" dirty="0"/>
              <a:t>kroz povećanje svijesti javnosti i posjednika o </a:t>
            </a:r>
            <a:r>
              <a:rPr lang="hr-HR" b="1" dirty="0"/>
              <a:t>odgovornom posjedovanju životinja </a:t>
            </a:r>
            <a:endParaRPr lang="hr-HR" b="1" dirty="0" smtClean="0"/>
          </a:p>
          <a:p>
            <a:pPr algn="just"/>
            <a:r>
              <a:rPr lang="hr-HR" dirty="0"/>
              <a:t>predlaže čelniku jedinice područne (regionalne) samouprave mjere za smanjenje broja napuštenih životinja na njihovu </a:t>
            </a:r>
            <a:r>
              <a:rPr lang="hr-HR" dirty="0" smtClean="0"/>
              <a:t>području</a:t>
            </a:r>
          </a:p>
          <a:p>
            <a:pPr algn="just"/>
            <a:r>
              <a:rPr lang="hr-HR" dirty="0"/>
              <a:t>praćenje problematike zbrinjavanja napuštenih životinja na području pripadne područne (regionalne) samouprave te donošenje mjera za smanjenje broja napuštenih pasa</a:t>
            </a:r>
          </a:p>
          <a:p>
            <a:pPr marL="0" indent="0" algn="just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1286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005024"/>
                </a:solidFill>
              </a:rPr>
              <a:t>Zadaća koordinacijske radne skupine </a:t>
            </a:r>
            <a:r>
              <a:rPr lang="hr-HR" sz="2800" b="1" dirty="0" smtClean="0">
                <a:solidFill>
                  <a:srgbClr val="005024"/>
                </a:solidFill>
              </a:rPr>
              <a:t/>
            </a:r>
            <a:br>
              <a:rPr lang="hr-HR" sz="2800" b="1" dirty="0" smtClean="0">
                <a:solidFill>
                  <a:srgbClr val="005024"/>
                </a:solidFill>
              </a:rPr>
            </a:br>
            <a:r>
              <a:rPr lang="hr-HR" sz="2800" b="1" dirty="0" smtClean="0">
                <a:solidFill>
                  <a:srgbClr val="005024"/>
                </a:solidFill>
              </a:rPr>
              <a:t>- </a:t>
            </a:r>
            <a:r>
              <a:rPr lang="hr-HR" sz="2400" b="1" dirty="0" smtClean="0">
                <a:solidFill>
                  <a:srgbClr val="005024"/>
                </a:solidFill>
              </a:rPr>
              <a:t>odgovorno posjedovanje životinja -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4176464"/>
          </a:xfrm>
        </p:spPr>
        <p:txBody>
          <a:bodyPr>
            <a:normAutofit fontScale="62500" lnSpcReduction="20000"/>
          </a:bodyPr>
          <a:lstStyle/>
          <a:p>
            <a:pPr algn="just"/>
            <a:endParaRPr lang="hr-HR" dirty="0" smtClean="0"/>
          </a:p>
          <a:p>
            <a:pPr algn="just"/>
            <a:r>
              <a:rPr lang="hr-HR" sz="2900" dirty="0" smtClean="0"/>
              <a:t>poticanje </a:t>
            </a:r>
            <a:r>
              <a:rPr lang="hr-HR" sz="2900" dirty="0"/>
              <a:t>označavanja životinja za koje ne postoji obveza označavanja</a:t>
            </a:r>
          </a:p>
          <a:p>
            <a:pPr algn="just"/>
            <a:r>
              <a:rPr lang="hr-HR" sz="2900" dirty="0" smtClean="0"/>
              <a:t>razvoj </a:t>
            </a:r>
            <a:r>
              <a:rPr lang="hr-HR" sz="2900" dirty="0"/>
              <a:t>smjernica dobre prakse o primjerenom smještaju i skrbi za životinje</a:t>
            </a:r>
          </a:p>
          <a:p>
            <a:pPr algn="just"/>
            <a:r>
              <a:rPr lang="hr-HR" sz="2900" dirty="0" smtClean="0"/>
              <a:t>poticanje </a:t>
            </a:r>
            <a:r>
              <a:rPr lang="hr-HR" sz="2900" dirty="0"/>
              <a:t>kontrole razmnožavanja kućnih </a:t>
            </a:r>
            <a:r>
              <a:rPr lang="hr-HR" sz="2900" dirty="0" smtClean="0"/>
              <a:t>ljubimaca (osobito </a:t>
            </a:r>
            <a:r>
              <a:rPr lang="hr-HR" sz="2900" dirty="0"/>
              <a:t>pasa i </a:t>
            </a:r>
            <a:r>
              <a:rPr lang="hr-HR" sz="2900" dirty="0" smtClean="0"/>
              <a:t>mačaka)</a:t>
            </a:r>
            <a:endParaRPr lang="hr-HR" sz="2900" dirty="0"/>
          </a:p>
          <a:p>
            <a:pPr algn="just"/>
            <a:r>
              <a:rPr lang="hr-HR" sz="2900" dirty="0" smtClean="0"/>
              <a:t>razvoj </a:t>
            </a:r>
            <a:r>
              <a:rPr lang="hr-HR" sz="2900" dirty="0"/>
              <a:t>smjernica dobre prakse vezano za rad skloništa</a:t>
            </a:r>
          </a:p>
          <a:p>
            <a:pPr algn="just"/>
            <a:r>
              <a:rPr lang="hr-HR" sz="2900" dirty="0" smtClean="0"/>
              <a:t>poticanje </a:t>
            </a:r>
            <a:r>
              <a:rPr lang="hr-HR" sz="2900" dirty="0"/>
              <a:t>udomljavanja pasa iz skloništa</a:t>
            </a:r>
          </a:p>
          <a:p>
            <a:pPr algn="just"/>
            <a:r>
              <a:rPr lang="hr-HR" sz="2900" dirty="0" smtClean="0"/>
              <a:t>edukativno </a:t>
            </a:r>
            <a:r>
              <a:rPr lang="hr-HR" sz="2900" dirty="0"/>
              <a:t>djelovanje o potrebi zaštite životinja i </a:t>
            </a:r>
            <a:r>
              <a:rPr lang="hr-HR" sz="2900" b="1" dirty="0"/>
              <a:t>odgovornom posjedovanju </a:t>
            </a:r>
            <a:r>
              <a:rPr lang="hr-HR" sz="2900" b="1" dirty="0" smtClean="0"/>
              <a:t>životinja</a:t>
            </a:r>
            <a:r>
              <a:rPr lang="hr-HR" sz="2900" dirty="0" smtClean="0"/>
              <a:t> što uključuje:</a:t>
            </a:r>
          </a:p>
          <a:p>
            <a:pPr lvl="1" algn="just"/>
            <a:r>
              <a:rPr lang="hr-HR" sz="2900" dirty="0" smtClean="0"/>
              <a:t>označavanje životinja</a:t>
            </a:r>
          </a:p>
          <a:p>
            <a:pPr lvl="1" algn="just"/>
            <a:r>
              <a:rPr lang="hr-HR" sz="2900" dirty="0" smtClean="0"/>
              <a:t>cijepljenje </a:t>
            </a:r>
            <a:r>
              <a:rPr lang="hr-HR" sz="2900" dirty="0"/>
              <a:t>protiv </a:t>
            </a:r>
            <a:r>
              <a:rPr lang="hr-HR" sz="2900" dirty="0" smtClean="0"/>
              <a:t>bjesnoće</a:t>
            </a:r>
          </a:p>
          <a:p>
            <a:pPr lvl="1" algn="just"/>
            <a:r>
              <a:rPr lang="hr-HR" sz="2900" dirty="0" smtClean="0"/>
              <a:t>smještaj </a:t>
            </a:r>
            <a:r>
              <a:rPr lang="hr-HR" sz="2900" dirty="0"/>
              <a:t>i skrb za </a:t>
            </a:r>
            <a:r>
              <a:rPr lang="hr-HR" sz="2900" dirty="0" smtClean="0"/>
              <a:t>životinje</a:t>
            </a:r>
          </a:p>
          <a:p>
            <a:pPr lvl="1" algn="just"/>
            <a:r>
              <a:rPr lang="hr-HR" sz="2900" dirty="0" smtClean="0"/>
              <a:t>kontrolu </a:t>
            </a:r>
            <a:r>
              <a:rPr lang="hr-HR" sz="2900" dirty="0"/>
              <a:t>razmnožavanja </a:t>
            </a:r>
            <a:r>
              <a:rPr lang="hr-HR" sz="2900" dirty="0" smtClean="0"/>
              <a:t>životinja</a:t>
            </a:r>
          </a:p>
          <a:p>
            <a:pPr lvl="1" algn="just"/>
            <a:r>
              <a:rPr lang="hr-HR" sz="2900" dirty="0" smtClean="0"/>
              <a:t>zabranu </a:t>
            </a:r>
            <a:r>
              <a:rPr lang="hr-HR" sz="2900" dirty="0"/>
              <a:t>napuštanja </a:t>
            </a:r>
            <a:r>
              <a:rPr lang="hr-HR" sz="2900" dirty="0" smtClean="0"/>
              <a:t>životinja</a:t>
            </a:r>
            <a:endParaRPr lang="hr-HR" sz="2900" dirty="0"/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418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b="1" dirty="0">
                <a:solidFill>
                  <a:srgbClr val="005024"/>
                </a:solidFill>
              </a:rPr>
              <a:t>Zadaća koordinacijske radne skupine </a:t>
            </a:r>
            <a:r>
              <a:rPr lang="hr-HR" b="1" dirty="0">
                <a:solidFill>
                  <a:srgbClr val="005024"/>
                </a:solidFill>
              </a:rPr>
              <a:t/>
            </a:r>
            <a:br>
              <a:rPr lang="hr-HR" b="1" dirty="0">
                <a:solidFill>
                  <a:srgbClr val="005024"/>
                </a:solidFill>
              </a:rPr>
            </a:br>
            <a:endParaRPr lang="hr-HR" sz="27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2132856"/>
            <a:ext cx="7272808" cy="3960439"/>
          </a:xfrm>
        </p:spPr>
        <p:txBody>
          <a:bodyPr/>
          <a:lstStyle/>
          <a:p>
            <a:pPr algn="just"/>
            <a:r>
              <a:rPr lang="hr-HR" dirty="0"/>
              <a:t>praćenje rada skloništa vezano za oglašavanje životinja za udomljavanje</a:t>
            </a:r>
          </a:p>
          <a:p>
            <a:pPr algn="just"/>
            <a:r>
              <a:rPr lang="hr-HR" dirty="0"/>
              <a:t>p</a:t>
            </a:r>
            <a:r>
              <a:rPr lang="hr-HR" dirty="0" smtClean="0"/>
              <a:t>rovođenje </a:t>
            </a:r>
            <a:r>
              <a:rPr lang="hr-HR" dirty="0"/>
              <a:t>mjera za osiguranje zdravlja i dobrobiti životinja te vođenje propisanih evidencija</a:t>
            </a:r>
          </a:p>
          <a:p>
            <a:pPr algn="just"/>
            <a:r>
              <a:rPr lang="hr-HR" dirty="0" smtClean="0"/>
              <a:t>predlaganje </a:t>
            </a:r>
            <a:r>
              <a:rPr lang="hr-HR" dirty="0"/>
              <a:t>i sudjelovanje u izradi </a:t>
            </a:r>
            <a:r>
              <a:rPr lang="hr-HR" b="1" dirty="0"/>
              <a:t>uvjeta za držanje kućnih </a:t>
            </a:r>
            <a:r>
              <a:rPr lang="hr-HR" b="1" dirty="0" smtClean="0"/>
              <a:t>ljubimaca</a:t>
            </a:r>
          </a:p>
          <a:p>
            <a:pPr algn="just"/>
            <a:r>
              <a:rPr lang="hr-HR" dirty="0"/>
              <a:t>unaprjeđenje zaštite životinja, ovisno o problemima i interesima jedinica lokalne odnosno područne (regionalne) samouprave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8225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hr-HR" sz="4400" b="1" dirty="0" smtClean="0">
              <a:solidFill>
                <a:srgbClr val="005024"/>
              </a:solidFill>
            </a:endParaRPr>
          </a:p>
          <a:p>
            <a:pPr algn="ctr"/>
            <a:r>
              <a:rPr lang="hr-HR" sz="4400" b="1" dirty="0" smtClean="0">
                <a:solidFill>
                  <a:srgbClr val="005024"/>
                </a:solidFill>
              </a:rPr>
              <a:t>OBVEZE </a:t>
            </a:r>
          </a:p>
          <a:p>
            <a:pPr marL="0" indent="0" algn="ctr">
              <a:buNone/>
            </a:pPr>
            <a:r>
              <a:rPr lang="hr-HR" sz="4400" b="1" dirty="0" smtClean="0">
                <a:solidFill>
                  <a:srgbClr val="005024"/>
                </a:solidFill>
              </a:rPr>
              <a:t>SKLONIŠTA ZA ŽIVOTINJE</a:t>
            </a:r>
            <a:endParaRPr lang="hr-HR" sz="4400" b="1" dirty="0">
              <a:solidFill>
                <a:srgbClr val="005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3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30999"/>
          </a:xfrm>
        </p:spPr>
        <p:txBody>
          <a:bodyPr>
            <a:normAutofit fontScale="90000"/>
          </a:bodyPr>
          <a:lstStyle/>
          <a:p>
            <a:r>
              <a:rPr lang="hr-HR" sz="2800" dirty="0" smtClean="0">
                <a:solidFill>
                  <a:srgbClr val="005024"/>
                </a:solidFill>
              </a:rPr>
              <a:t>ZBRINJAVANJE NAPUŠTENIH/IZGUBLJENIH ŽIVOTINJA</a:t>
            </a:r>
            <a:endParaRPr lang="hr-HR" sz="2800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1772816"/>
            <a:ext cx="6543829" cy="3950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Odgovornosti/obveze:</a:t>
            </a:r>
          </a:p>
          <a:p>
            <a:pPr lvl="1"/>
            <a:r>
              <a:rPr lang="hr-HR" dirty="0"/>
              <a:t>j</a:t>
            </a:r>
            <a:r>
              <a:rPr lang="hr-HR" dirty="0" smtClean="0"/>
              <a:t>edinica lokalne samouprave</a:t>
            </a:r>
          </a:p>
          <a:p>
            <a:pPr lvl="1"/>
            <a:r>
              <a:rPr lang="hr-HR" dirty="0"/>
              <a:t>j</a:t>
            </a:r>
            <a:r>
              <a:rPr lang="hr-HR" dirty="0" smtClean="0"/>
              <a:t>edinica područne (regionalne) samouprave</a:t>
            </a:r>
          </a:p>
          <a:p>
            <a:pPr lvl="1"/>
            <a:r>
              <a:rPr lang="hr-HR" dirty="0" smtClean="0"/>
              <a:t>skloništa za životinje</a:t>
            </a:r>
          </a:p>
          <a:p>
            <a:pPr lvl="1"/>
            <a:r>
              <a:rPr lang="hr-HR" dirty="0"/>
              <a:t>posjednika/vlasnika životinja</a:t>
            </a:r>
          </a:p>
          <a:p>
            <a:pPr lvl="1"/>
            <a:r>
              <a:rPr lang="hr-HR" dirty="0" smtClean="0"/>
              <a:t>nadležnog tijela </a:t>
            </a:r>
          </a:p>
          <a:p>
            <a:pPr marL="1588" lvl="1" indent="0">
              <a:buNone/>
            </a:pPr>
            <a:r>
              <a:rPr lang="hr-HR" dirty="0" smtClean="0"/>
              <a:t>Nadzor nad provedbom odredbi Zakona</a:t>
            </a:r>
          </a:p>
          <a:p>
            <a:pPr marL="1588" lvl="1" indent="0">
              <a:buNone/>
            </a:pPr>
            <a:r>
              <a:rPr lang="hr-HR" dirty="0" smtClean="0"/>
              <a:t>Prijelazne odredbe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6229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OBVEZE SKLONIŠTA ZA ŽIVOTINJE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772816"/>
            <a:ext cx="7416824" cy="43924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r-HR" dirty="0" smtClean="0"/>
              <a:t>Osnivači </a:t>
            </a:r>
            <a:r>
              <a:rPr lang="hr-HR" dirty="0"/>
              <a:t>skloništa </a:t>
            </a:r>
            <a:r>
              <a:rPr lang="hr-HR" dirty="0" smtClean="0"/>
              <a:t>dužni </a:t>
            </a:r>
            <a:r>
              <a:rPr lang="hr-HR" dirty="0"/>
              <a:t>su podatke o napuštenim i izgubljenim kućnim ljubimcima evidentirati putem </a:t>
            </a:r>
            <a:r>
              <a:rPr lang="hr-HR" b="1" dirty="0"/>
              <a:t>jedinstvenog informacijskog centra </a:t>
            </a:r>
            <a:r>
              <a:rPr lang="hr-HR" dirty="0"/>
              <a:t>za napuštene i izgubljene životinje u Upisniku kućnih ljubimaca koji vodi nadležno tijelo</a:t>
            </a:r>
            <a:r>
              <a:rPr lang="hr-HR" dirty="0" smtClean="0"/>
              <a:t>.</a:t>
            </a:r>
            <a:endParaRPr lang="hr-HR" b="1" dirty="0" smtClean="0"/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Sklonište </a:t>
            </a:r>
            <a:r>
              <a:rPr lang="hr-HR" b="1" dirty="0"/>
              <a:t>čiji rad financira jedinica lokalne samouprave </a:t>
            </a:r>
            <a:r>
              <a:rPr lang="hr-HR" dirty="0" smtClean="0"/>
              <a:t>mora:</a:t>
            </a:r>
            <a:endParaRPr lang="hr-HR" dirty="0"/>
          </a:p>
          <a:p>
            <a:r>
              <a:rPr lang="hr-HR" dirty="0" smtClean="0"/>
              <a:t>primati </a:t>
            </a:r>
            <a:r>
              <a:rPr lang="hr-HR" dirty="0"/>
              <a:t>prijave o napuštenim i izgubljenim životinjama</a:t>
            </a:r>
          </a:p>
          <a:p>
            <a:r>
              <a:rPr lang="hr-HR" dirty="0" smtClean="0"/>
              <a:t>organizirati </a:t>
            </a:r>
            <a:r>
              <a:rPr lang="hr-HR" dirty="0"/>
              <a:t>samostalno ili u suradnji s jedinicama lokalne samouprave sakupljanje i prijevoz izgubljenih i napuštenih životinja do skloništa</a:t>
            </a:r>
          </a:p>
          <a:p>
            <a:r>
              <a:rPr lang="hr-HR" dirty="0" smtClean="0"/>
              <a:t>osigurati </a:t>
            </a:r>
            <a:r>
              <a:rPr lang="hr-HR" dirty="0"/>
              <a:t>smještaj izgubljenih i napuštenih životinja</a:t>
            </a:r>
          </a:p>
          <a:p>
            <a:r>
              <a:rPr lang="hr-HR" dirty="0" smtClean="0"/>
              <a:t>osigurati </a:t>
            </a:r>
            <a:r>
              <a:rPr lang="hr-HR" dirty="0"/>
              <a:t>smještaj </a:t>
            </a:r>
            <a:r>
              <a:rPr lang="hr-HR" dirty="0" smtClean="0"/>
              <a:t>privremeno oduzetih životinja.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3245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005024"/>
                </a:solidFill>
              </a:rPr>
              <a:t>OBVEZE SKLONIŠTA ZA ŽIVOTINJE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7525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hr-HR" sz="3500" b="1" dirty="0" smtClean="0"/>
          </a:p>
          <a:p>
            <a:pPr marL="0" indent="0">
              <a:buNone/>
            </a:pPr>
            <a:r>
              <a:rPr lang="hr-HR" sz="4000" b="1" dirty="0" smtClean="0"/>
              <a:t>Sva skloništa za životinje </a:t>
            </a:r>
            <a:r>
              <a:rPr lang="hr-HR" sz="4000" dirty="0" smtClean="0"/>
              <a:t>moraju:</a:t>
            </a:r>
          </a:p>
          <a:p>
            <a:pPr algn="just"/>
            <a:r>
              <a:rPr lang="hr-HR" sz="4000" dirty="0" smtClean="0"/>
              <a:t>osigurati:</a:t>
            </a:r>
          </a:p>
          <a:p>
            <a:pPr lvl="1" algn="just"/>
            <a:r>
              <a:rPr lang="hr-HR" sz="4000" dirty="0" smtClean="0"/>
              <a:t> smještaj životinja </a:t>
            </a:r>
            <a:r>
              <a:rPr lang="hr-HR" sz="4000" b="1" dirty="0" smtClean="0"/>
              <a:t>do udomljenja</a:t>
            </a:r>
            <a:r>
              <a:rPr lang="hr-HR" sz="4000" dirty="0" smtClean="0"/>
              <a:t>, ako ih ne vrate vlasniku</a:t>
            </a:r>
          </a:p>
          <a:p>
            <a:pPr lvl="1" algn="just"/>
            <a:r>
              <a:rPr lang="hr-HR" sz="4000" dirty="0" smtClean="0"/>
              <a:t>veterinarsko-zdravstvenu zaštitu životinja</a:t>
            </a:r>
          </a:p>
          <a:p>
            <a:pPr lvl="1" algn="just"/>
            <a:r>
              <a:rPr lang="hr-HR" sz="4000" dirty="0" smtClean="0"/>
              <a:t>označavanje pronađenih neoznačenih pasa u roku od 10 dana od dolaska u sklonište</a:t>
            </a:r>
          </a:p>
          <a:p>
            <a:pPr lvl="1" algn="just"/>
            <a:r>
              <a:rPr lang="hr-HR" sz="4000" dirty="0" smtClean="0"/>
              <a:t>označavanje i registraciju mačaka</a:t>
            </a:r>
          </a:p>
          <a:p>
            <a:pPr lvl="1" algn="just"/>
            <a:r>
              <a:rPr lang="hr-HR" sz="4000" b="1" dirty="0" smtClean="0"/>
              <a:t>trajnu sterilizaciju </a:t>
            </a:r>
            <a:r>
              <a:rPr lang="hr-HR" sz="4000" dirty="0" smtClean="0"/>
              <a:t>pronađenih pasa i mačaka, osim ako je životinja označena pa je moguće pronaći vlasnika i vratiti životinju</a:t>
            </a:r>
          </a:p>
          <a:p>
            <a:pPr algn="just"/>
            <a:r>
              <a:rPr lang="hr-HR" sz="4000" dirty="0" smtClean="0"/>
              <a:t>tražiti vlasnike napuštenih i izgubljenih životinja ili ih nastojati udomiti oglašavanjem ili na druge načine</a:t>
            </a:r>
          </a:p>
          <a:p>
            <a:pPr algn="just"/>
            <a:r>
              <a:rPr lang="hr-HR" sz="4000" dirty="0" smtClean="0"/>
              <a:t>voditi evidencije o pronađenim životinjama i njihovu udomljavanju ili usmrćivanju</a:t>
            </a:r>
          </a:p>
          <a:p>
            <a:pPr algn="just"/>
            <a:r>
              <a:rPr lang="hr-HR" sz="4000" dirty="0" smtClean="0"/>
              <a:t>voditi evidenciju osoba s devet i više pasa/mačaka s kojima imaju sklopljen ugovor</a:t>
            </a:r>
          </a:p>
          <a:p>
            <a:pPr algn="just"/>
            <a:r>
              <a:rPr lang="hr-HR" sz="4000" dirty="0" smtClean="0"/>
              <a:t>provoditi mjere koje odredi veterinarska inspekcija.</a:t>
            </a:r>
          </a:p>
          <a:p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883169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hr-HR" sz="4000" b="1" dirty="0" smtClean="0">
              <a:solidFill>
                <a:srgbClr val="005024"/>
              </a:solidFill>
            </a:endParaRPr>
          </a:p>
          <a:p>
            <a:pPr algn="ctr"/>
            <a:r>
              <a:rPr lang="hr-HR" sz="4000" b="1" dirty="0" smtClean="0">
                <a:solidFill>
                  <a:srgbClr val="005024"/>
                </a:solidFill>
              </a:rPr>
              <a:t>ODGOVORNOST POSJEDNIKA ŽIVOTINJE</a:t>
            </a:r>
            <a:endParaRPr lang="hr-HR" sz="4000" b="1" dirty="0">
              <a:solidFill>
                <a:srgbClr val="005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3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ODGOVORNOST POSJEDNIKA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772816"/>
            <a:ext cx="7344816" cy="42484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b="1" dirty="0"/>
              <a:t>posjednik životinje </a:t>
            </a:r>
            <a:r>
              <a:rPr lang="hr-HR" dirty="0" smtClean="0"/>
              <a:t>je </a:t>
            </a:r>
            <a:r>
              <a:rPr lang="hr-HR" dirty="0"/>
              <a:t>svaka pravna ili fizička osoba koja je kao vlasnik, korisnik ili skrbnik stalno ili privremeno odgovorna za zdravlje i dobrobit </a:t>
            </a:r>
            <a:r>
              <a:rPr lang="hr-HR" dirty="0" smtClean="0"/>
              <a:t>životinje</a:t>
            </a:r>
          </a:p>
          <a:p>
            <a:endParaRPr lang="hr-HR" dirty="0" smtClean="0"/>
          </a:p>
          <a:p>
            <a:pPr marL="0" indent="0" algn="just">
              <a:buNone/>
            </a:pPr>
            <a:r>
              <a:rPr lang="hr-HR" dirty="0" smtClean="0"/>
              <a:t>Posjednik </a:t>
            </a:r>
            <a:r>
              <a:rPr lang="hr-HR" dirty="0"/>
              <a:t>ne smije:</a:t>
            </a:r>
          </a:p>
          <a:p>
            <a:pPr algn="just"/>
            <a:r>
              <a:rPr lang="hr-HR" dirty="0" smtClean="0"/>
              <a:t>napustiti </a:t>
            </a:r>
            <a:r>
              <a:rPr lang="hr-HR" dirty="0"/>
              <a:t>domaću životinju, kućnog ljubimca ili uzgojenu divlju životinju i druge životinje koje drži pod </a:t>
            </a:r>
            <a:r>
              <a:rPr lang="hr-HR" dirty="0" smtClean="0"/>
              <a:t>nadzorom.</a:t>
            </a:r>
          </a:p>
          <a:p>
            <a:pPr marL="0" indent="0" algn="just">
              <a:buNone/>
            </a:pPr>
            <a:endParaRPr lang="hr-HR" dirty="0" smtClean="0"/>
          </a:p>
          <a:p>
            <a:pPr marL="0" indent="0" algn="just">
              <a:buNone/>
            </a:pPr>
            <a:r>
              <a:rPr lang="hr-HR" dirty="0" smtClean="0"/>
              <a:t>Svatko </a:t>
            </a:r>
            <a:r>
              <a:rPr lang="hr-HR" dirty="0"/>
              <a:t>tko ozlijedi </a:t>
            </a:r>
            <a:r>
              <a:rPr lang="hr-HR" dirty="0" smtClean="0"/>
              <a:t>životinju:</a:t>
            </a:r>
          </a:p>
          <a:p>
            <a:pPr algn="just">
              <a:buFontTx/>
              <a:buChar char="-"/>
            </a:pPr>
            <a:r>
              <a:rPr lang="hr-HR" dirty="0" smtClean="0"/>
              <a:t>mora </a:t>
            </a:r>
            <a:r>
              <a:rPr lang="hr-HR" dirty="0"/>
              <a:t>joj pružiti potrebnu pomoć, </a:t>
            </a:r>
            <a:r>
              <a:rPr lang="hr-HR" dirty="0" smtClean="0"/>
              <a:t>ili </a:t>
            </a:r>
          </a:p>
          <a:p>
            <a:pPr algn="just">
              <a:buFontTx/>
              <a:buChar char="-"/>
            </a:pPr>
            <a:r>
              <a:rPr lang="hr-HR" dirty="0" smtClean="0"/>
              <a:t>ako </a:t>
            </a:r>
            <a:r>
              <a:rPr lang="hr-HR" dirty="0"/>
              <a:t>to nije u mogućnosti sam učiniti, mora joj osigurati pružanje pomoći.</a:t>
            </a:r>
          </a:p>
          <a:p>
            <a:pPr marL="0" indent="0" algn="just">
              <a:buNone/>
            </a:pP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0476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5024"/>
                </a:solidFill>
              </a:rPr>
              <a:t>ODGOVORNOST POSJEDNIKA</a:t>
            </a:r>
            <a:endParaRPr lang="hr-HR" sz="2800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1916832"/>
            <a:ext cx="6543829" cy="4056265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dirty="0"/>
              <a:t>Svaka osoba koja udomi psa iz skloništa mora psa </a:t>
            </a:r>
            <a:r>
              <a:rPr lang="hr-HR" b="1" dirty="0"/>
              <a:t>u roku od 72 sata prijaviti</a:t>
            </a:r>
            <a:r>
              <a:rPr lang="hr-HR" dirty="0"/>
              <a:t> veterinarskoj organizaciji ili ambulanti veterinarske prakse koja je ovlaštena za vođenje Upisnika kućnih </a:t>
            </a:r>
            <a:r>
              <a:rPr lang="hr-HR" dirty="0" smtClean="0"/>
              <a:t>ljubimaca.</a:t>
            </a:r>
          </a:p>
          <a:p>
            <a:pPr marL="0" indent="0" algn="just">
              <a:buNone/>
            </a:pPr>
            <a:endParaRPr lang="hr-HR" dirty="0" smtClean="0"/>
          </a:p>
          <a:p>
            <a:pPr algn="just"/>
            <a:r>
              <a:rPr lang="hr-HR" dirty="0"/>
              <a:t>Ako </a:t>
            </a:r>
            <a:r>
              <a:rPr lang="hr-HR" b="1" dirty="0"/>
              <a:t>u roku od 14 dana </a:t>
            </a:r>
            <a:r>
              <a:rPr lang="hr-HR" dirty="0"/>
              <a:t>od dana objave podataka u </a:t>
            </a:r>
            <a:r>
              <a:rPr lang="hr-HR" u="sng" dirty="0" smtClean="0"/>
              <a:t>jedinstvenom informacijskom centru</a:t>
            </a:r>
            <a:r>
              <a:rPr lang="hr-HR" dirty="0" smtClean="0"/>
              <a:t> vlasnik </a:t>
            </a:r>
            <a:r>
              <a:rPr lang="hr-HR" dirty="0"/>
              <a:t>nije dostavio zahtjev za vraćanje životinje, sklonište postaje vlasnik životinje te je može udomiti.</a:t>
            </a:r>
          </a:p>
        </p:txBody>
      </p:sp>
    </p:spTree>
    <p:extLst>
      <p:ext uri="{BB962C8B-B14F-4D97-AF65-F5344CB8AC3E}">
        <p14:creationId xmlns:p14="http://schemas.microsoft.com/office/powerpoint/2010/main" val="290986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ODGOVORNOST POSJEDNIKA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4320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C00000"/>
                </a:solidFill>
              </a:rPr>
              <a:t>Vlasnik</a:t>
            </a:r>
            <a:r>
              <a:rPr lang="hr-HR" dirty="0"/>
              <a:t> kućnog ljubimca </a:t>
            </a:r>
            <a:r>
              <a:rPr lang="hr-HR" dirty="0" smtClean="0"/>
              <a:t>mora u roku:</a:t>
            </a:r>
          </a:p>
          <a:p>
            <a:pPr lvl="1" algn="just"/>
            <a:r>
              <a:rPr lang="hr-HR" dirty="0" smtClean="0"/>
              <a:t>od </a:t>
            </a:r>
            <a:r>
              <a:rPr lang="hr-HR" b="1" dirty="0"/>
              <a:t>tri dana </a:t>
            </a:r>
            <a:r>
              <a:rPr lang="hr-HR" dirty="0"/>
              <a:t>od dana </a:t>
            </a:r>
            <a:r>
              <a:rPr lang="hr-HR" b="1" dirty="0">
                <a:solidFill>
                  <a:srgbClr val="C00000"/>
                </a:solidFill>
              </a:rPr>
              <a:t>gubitka</a:t>
            </a:r>
            <a:r>
              <a:rPr lang="hr-HR" dirty="0"/>
              <a:t> kućnog ljubimca prijaviti njegov nestanak</a:t>
            </a:r>
            <a:r>
              <a:rPr lang="hr-HR" b="1" dirty="0"/>
              <a:t> skloništu </a:t>
            </a:r>
            <a:r>
              <a:rPr lang="hr-HR" dirty="0"/>
              <a:t>za životinje </a:t>
            </a:r>
          </a:p>
          <a:p>
            <a:pPr lvl="1" algn="just"/>
            <a:r>
              <a:rPr lang="hr-HR" dirty="0" smtClean="0"/>
              <a:t>od </a:t>
            </a:r>
            <a:r>
              <a:rPr lang="hr-HR" b="1" dirty="0"/>
              <a:t>14 dana </a:t>
            </a:r>
            <a:r>
              <a:rPr lang="hr-HR" dirty="0"/>
              <a:t>od dana </a:t>
            </a:r>
            <a:r>
              <a:rPr lang="hr-HR" b="1" dirty="0">
                <a:solidFill>
                  <a:srgbClr val="C00000"/>
                </a:solidFill>
              </a:rPr>
              <a:t>gubitka</a:t>
            </a:r>
            <a:r>
              <a:rPr lang="hr-HR" dirty="0"/>
              <a:t> psa veterinarskoj organizaciji ili ambulanti veterinarske prakse koja je ovlaštena za vođenje Upisnika kućnih </a:t>
            </a:r>
            <a:r>
              <a:rPr lang="hr-HR" dirty="0" smtClean="0"/>
              <a:t>ljubimaca</a:t>
            </a:r>
          </a:p>
          <a:p>
            <a:pPr marL="365760" lvl="1" indent="0" algn="just">
              <a:buNone/>
            </a:pPr>
            <a:endParaRPr lang="hr-HR" dirty="0" smtClean="0"/>
          </a:p>
          <a:p>
            <a:pPr marL="0" lvl="1" indent="0">
              <a:buNone/>
            </a:pPr>
            <a:r>
              <a:rPr lang="hr-HR" b="1" dirty="0" smtClean="0">
                <a:solidFill>
                  <a:srgbClr val="C00000"/>
                </a:solidFill>
              </a:rPr>
              <a:t>Nalaznik</a:t>
            </a:r>
            <a:r>
              <a:rPr lang="hr-HR" dirty="0" smtClean="0"/>
              <a:t> napuštene/izgubljene </a:t>
            </a:r>
            <a:r>
              <a:rPr lang="hr-HR" dirty="0"/>
              <a:t>životinje mora u roku od </a:t>
            </a:r>
            <a:r>
              <a:rPr lang="hr-HR" b="1" dirty="0"/>
              <a:t>tri dana </a:t>
            </a:r>
            <a:r>
              <a:rPr lang="hr-HR" dirty="0"/>
              <a:t>od nalaska životinje obavijestiti </a:t>
            </a:r>
            <a:r>
              <a:rPr lang="hr-HR" dirty="0" smtClean="0"/>
              <a:t>sklonište o njenom nalasku, </a:t>
            </a:r>
            <a:r>
              <a:rPr lang="hr-HR" dirty="0"/>
              <a:t>osim ako je životinju u tom roku vratio vlasniku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8910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ODGOVORNOST POSJEDNIKA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r-HR" b="1" dirty="0" smtClean="0"/>
              <a:t>Povratak životinje vlasniku</a:t>
            </a:r>
          </a:p>
          <a:p>
            <a:pPr algn="just"/>
            <a:r>
              <a:rPr lang="hr-HR" dirty="0" smtClean="0"/>
              <a:t>Životinja </a:t>
            </a:r>
            <a:r>
              <a:rPr lang="hr-HR" dirty="0"/>
              <a:t>se ne smješta u sklonište ako se po nalasku životinje može utvrditi njezin vlasnik te se životinja odmah vraća vlasniku, osim ako vlasnik ne može odmah doći po životinju</a:t>
            </a:r>
            <a:r>
              <a:rPr lang="hr-HR" dirty="0" smtClean="0"/>
              <a:t>.</a:t>
            </a:r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hr-HR" dirty="0" smtClean="0"/>
              <a:t>Životinja </a:t>
            </a:r>
            <a:r>
              <a:rPr lang="hr-HR" dirty="0"/>
              <a:t>se ne vraća vlasniku ako se vlasnik očitovao da se odriče životinje ili se može nedvojbeno utvrditi da je napustio </a:t>
            </a:r>
            <a:r>
              <a:rPr lang="hr-HR" dirty="0" smtClean="0"/>
              <a:t>životinju (vlasnik snosi troškove zbrinjavanja životinje).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3825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ODGOVORNOST POSJEDNIKA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2204864"/>
            <a:ext cx="6543829" cy="3603812"/>
          </a:xfrm>
        </p:spPr>
        <p:txBody>
          <a:bodyPr/>
          <a:lstStyle/>
          <a:p>
            <a:pPr algn="just"/>
            <a:r>
              <a:rPr lang="hr-HR" dirty="0"/>
              <a:t>Ako se psi iz skloništa unose u </a:t>
            </a:r>
            <a:r>
              <a:rPr lang="hr-HR" b="1" dirty="0"/>
              <a:t>države članice Europske unije ili treće zemlje, vlasnik </a:t>
            </a:r>
            <a:r>
              <a:rPr lang="hr-HR" b="1" dirty="0" smtClean="0"/>
              <a:t>psa </a:t>
            </a:r>
            <a:r>
              <a:rPr lang="hr-HR" dirty="0" smtClean="0"/>
              <a:t>mora </a:t>
            </a:r>
            <a:r>
              <a:rPr lang="hr-HR" u="sng" dirty="0"/>
              <a:t>nadležnoj veterinarskoj organizaciji </a:t>
            </a:r>
            <a:r>
              <a:rPr lang="hr-HR" dirty="0"/>
              <a:t>ili </a:t>
            </a:r>
            <a:r>
              <a:rPr lang="hr-HR" u="sng" dirty="0"/>
              <a:t>ambulanti veterinarske prakse </a:t>
            </a:r>
            <a:r>
              <a:rPr lang="hr-HR" dirty="0"/>
              <a:t>koja je ovlaštena za vođenje </a:t>
            </a:r>
            <a:r>
              <a:rPr lang="hr-HR" dirty="0" smtClean="0"/>
              <a:t>Upisnika kućnih ljubimaca </a:t>
            </a:r>
            <a:r>
              <a:rPr lang="hr-HR" dirty="0"/>
              <a:t>prijaviti </a:t>
            </a:r>
            <a:r>
              <a:rPr lang="hr-HR" b="1" dirty="0"/>
              <a:t>mjesto odredišta </a:t>
            </a:r>
            <a:r>
              <a:rPr lang="hr-HR" dirty="0"/>
              <a:t>gdje će pas biti smješten i </a:t>
            </a:r>
            <a:r>
              <a:rPr lang="hr-HR" b="1" dirty="0"/>
              <a:t>podatke o novom udomitelju </a:t>
            </a:r>
            <a:r>
              <a:rPr lang="hr-HR" dirty="0"/>
              <a:t>što se upisuje u </a:t>
            </a:r>
            <a:r>
              <a:rPr lang="hr-HR" dirty="0" smtClean="0"/>
              <a:t>Upisnik kućnih ljubimaca.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9726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ODGOVORNOST POSJEDNIKA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916832"/>
            <a:ext cx="6984776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r-HR" dirty="0" smtClean="0"/>
          </a:p>
          <a:p>
            <a:pPr marL="0" indent="0" algn="just">
              <a:buNone/>
            </a:pPr>
            <a:r>
              <a:rPr lang="hr-HR" dirty="0" smtClean="0"/>
              <a:t>Posjednik </a:t>
            </a:r>
            <a:r>
              <a:rPr lang="hr-HR" dirty="0"/>
              <a:t>koji drži više od devet </a:t>
            </a:r>
            <a:r>
              <a:rPr lang="hr-HR" dirty="0" smtClean="0"/>
              <a:t>pasa/mačaka </a:t>
            </a:r>
            <a:r>
              <a:rPr lang="hr-HR" dirty="0"/>
              <a:t>starijih od šest mjeseci u svrhu </a:t>
            </a:r>
            <a:r>
              <a:rPr lang="hr-HR" dirty="0" smtClean="0"/>
              <a:t>udomljavanja:</a:t>
            </a:r>
          </a:p>
          <a:p>
            <a:pPr lvl="1" algn="just"/>
            <a:r>
              <a:rPr lang="hr-HR" dirty="0" smtClean="0"/>
              <a:t>mora </a:t>
            </a:r>
            <a:r>
              <a:rPr lang="hr-HR" dirty="0"/>
              <a:t>udovoljiti uvjetima </a:t>
            </a:r>
            <a:r>
              <a:rPr lang="hr-HR" dirty="0" smtClean="0"/>
              <a:t>kao sklonište </a:t>
            </a:r>
            <a:r>
              <a:rPr lang="hr-HR" dirty="0"/>
              <a:t>u odnosu na </a:t>
            </a:r>
            <a:r>
              <a:rPr lang="hr-HR" b="1" dirty="0"/>
              <a:t>uvjete držanja </a:t>
            </a:r>
            <a:r>
              <a:rPr lang="hr-HR" dirty="0"/>
              <a:t>pasa odnosno mačaka i </a:t>
            </a:r>
            <a:r>
              <a:rPr lang="hr-HR" b="1" dirty="0"/>
              <a:t>skrb</a:t>
            </a:r>
            <a:r>
              <a:rPr lang="hr-HR" dirty="0"/>
              <a:t> o </a:t>
            </a:r>
            <a:r>
              <a:rPr lang="hr-HR" dirty="0" smtClean="0"/>
              <a:t>njima</a:t>
            </a:r>
          </a:p>
          <a:p>
            <a:pPr lvl="1" algn="just"/>
            <a:r>
              <a:rPr lang="hr-HR" dirty="0" smtClean="0"/>
              <a:t>može </a:t>
            </a:r>
            <a:r>
              <a:rPr lang="hr-HR" dirty="0"/>
              <a:t>u svrhu udomljavanja držati samo pse odnosno mačke </a:t>
            </a:r>
            <a:r>
              <a:rPr lang="hr-HR" b="1" dirty="0" smtClean="0"/>
              <a:t>iz skloništa </a:t>
            </a:r>
            <a:r>
              <a:rPr lang="hr-HR" dirty="0"/>
              <a:t>s kojim ima sklopljen ugovor o </a:t>
            </a:r>
            <a:r>
              <a:rPr lang="hr-HR" dirty="0" smtClean="0"/>
              <a:t>tome</a:t>
            </a:r>
          </a:p>
          <a:p>
            <a:pPr lvl="1" algn="just"/>
            <a:r>
              <a:rPr lang="hr-HR" dirty="0" smtClean="0"/>
              <a:t>ako </a:t>
            </a:r>
            <a:r>
              <a:rPr lang="hr-HR" dirty="0"/>
              <a:t>drži više od 20 </a:t>
            </a:r>
            <a:r>
              <a:rPr lang="hr-HR" dirty="0" smtClean="0"/>
              <a:t>životinja </a:t>
            </a:r>
            <a:r>
              <a:rPr lang="hr-HR" dirty="0"/>
              <a:t>mora </a:t>
            </a:r>
            <a:r>
              <a:rPr lang="hr-HR" dirty="0" smtClean="0"/>
              <a:t>biti </a:t>
            </a:r>
            <a:r>
              <a:rPr lang="hr-HR" dirty="0"/>
              <a:t>odobren kao sklonište.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7666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ODGOVORNOST POSJEDNIKA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pPr algn="just"/>
            <a:r>
              <a:rPr lang="hr-HR" dirty="0" smtClean="0"/>
              <a:t>Pravne </a:t>
            </a:r>
            <a:r>
              <a:rPr lang="hr-HR" dirty="0"/>
              <a:t>ili fizičke osobe ili udruge koje smještaju napuštene ili izgubljene pse u svrhu daljnjeg udomljavanja moraju udovoljavati uvjetima </a:t>
            </a:r>
            <a:r>
              <a:rPr lang="hr-HR" dirty="0" smtClean="0"/>
              <a:t>kao skloništa za životinje.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869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4000" b="1" dirty="0" smtClean="0">
              <a:solidFill>
                <a:srgbClr val="005024"/>
              </a:solidFill>
            </a:endParaRPr>
          </a:p>
          <a:p>
            <a:pPr algn="ctr"/>
            <a:r>
              <a:rPr lang="hr-HR" sz="4000" b="1" dirty="0" smtClean="0">
                <a:solidFill>
                  <a:srgbClr val="005024"/>
                </a:solidFill>
              </a:rPr>
              <a:t>ODGOVORNOSTI I OBVEZE JEDINICA LOKALNE SAMOUPRAVE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982789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hr-HR" sz="4400" b="1" dirty="0" smtClean="0">
              <a:solidFill>
                <a:srgbClr val="005024"/>
              </a:solidFill>
            </a:endParaRPr>
          </a:p>
          <a:p>
            <a:pPr algn="ctr"/>
            <a:endParaRPr lang="hr-HR" sz="4400" b="1" dirty="0">
              <a:solidFill>
                <a:srgbClr val="005024"/>
              </a:solidFill>
            </a:endParaRPr>
          </a:p>
          <a:p>
            <a:pPr algn="ctr"/>
            <a:r>
              <a:rPr lang="hr-HR" sz="4400" b="1" dirty="0" smtClean="0">
                <a:solidFill>
                  <a:srgbClr val="005024"/>
                </a:solidFill>
              </a:rPr>
              <a:t>NADLEŽNO TIJELO</a:t>
            </a:r>
            <a:endParaRPr lang="hr-HR" sz="4400" b="1" dirty="0">
              <a:solidFill>
                <a:srgbClr val="005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07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NADLEŽNO TIJELO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2119256"/>
            <a:ext cx="7128792" cy="39020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hr-HR" dirty="0" smtClean="0"/>
          </a:p>
          <a:p>
            <a:pPr marL="0" indent="0" algn="just">
              <a:buNone/>
            </a:pPr>
            <a:r>
              <a:rPr lang="hr-HR" dirty="0" smtClean="0"/>
              <a:t>Osigurava dostupnost evidentiranja podataka o napuštenim životinjama u </a:t>
            </a:r>
            <a:r>
              <a:rPr lang="hr-HR" b="1" dirty="0" smtClean="0"/>
              <a:t>Jedinstveni </a:t>
            </a:r>
            <a:r>
              <a:rPr lang="hr-HR" b="1" dirty="0"/>
              <a:t>informacijski </a:t>
            </a:r>
            <a:r>
              <a:rPr lang="hr-HR" b="1" dirty="0" smtClean="0"/>
              <a:t>centar </a:t>
            </a:r>
            <a:r>
              <a:rPr lang="hr-HR" dirty="0" smtClean="0"/>
              <a:t>u Upisniku kućnih ljubimaca, a podaci o životinjama dostupni su javnosti.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 smtClean="0"/>
              <a:t>U svrhu poticanja zaštite životinja, </a:t>
            </a:r>
            <a:r>
              <a:rPr lang="hr-HR" u="sng" dirty="0" smtClean="0"/>
              <a:t>nadležna tijela </a:t>
            </a:r>
            <a:r>
              <a:rPr lang="hr-HR" dirty="0"/>
              <a:t>državne uprave i </a:t>
            </a:r>
            <a:r>
              <a:rPr lang="hr-HR" u="sng" dirty="0"/>
              <a:t>tijela jedinica lokalne </a:t>
            </a:r>
            <a:r>
              <a:rPr lang="hr-HR" dirty="0"/>
              <a:t>ili </a:t>
            </a:r>
            <a:r>
              <a:rPr lang="hr-HR" u="sng" dirty="0"/>
              <a:t>područne (regionalne) samouprave</a:t>
            </a:r>
            <a:r>
              <a:rPr lang="hr-HR" dirty="0"/>
              <a:t> obvezna su </a:t>
            </a:r>
            <a:r>
              <a:rPr lang="hr-HR" b="1" dirty="0"/>
              <a:t>razvijati svijest javnosti</a:t>
            </a:r>
            <a:r>
              <a:rPr lang="hr-HR" dirty="0"/>
              <a:t>, a osobito mladih, o zaštiti životinja.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4862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NADZOR NAD PROVEDBOM ZAKONA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844824"/>
            <a:ext cx="7272808" cy="4176463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Inspekcijski nadzor provode:</a:t>
            </a:r>
          </a:p>
          <a:p>
            <a:pPr>
              <a:buFontTx/>
              <a:buChar char="-"/>
            </a:pPr>
            <a:r>
              <a:rPr lang="hr-HR" b="1" dirty="0" smtClean="0"/>
              <a:t>veterinarski/poljoprivredni inspektori </a:t>
            </a:r>
            <a:r>
              <a:rPr lang="hr-HR" dirty="0" smtClean="0"/>
              <a:t>prema propisima o veterinarstvu odnosno poljoprivredi</a:t>
            </a:r>
          </a:p>
          <a:p>
            <a:pPr>
              <a:buFontTx/>
              <a:buChar char="-"/>
            </a:pPr>
            <a:r>
              <a:rPr lang="hr-HR" b="1" dirty="0" smtClean="0"/>
              <a:t>komunalni redari </a:t>
            </a:r>
            <a:r>
              <a:rPr lang="hr-HR" dirty="0" smtClean="0"/>
              <a:t>nad provedbom općih akata koja donose predstavnička tijela JLS.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3820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NOVČANE KAZNE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2119256"/>
            <a:ext cx="7344816" cy="3902031"/>
          </a:xfrm>
        </p:spPr>
        <p:txBody>
          <a:bodyPr/>
          <a:lstStyle/>
          <a:p>
            <a:pPr algn="just"/>
            <a:r>
              <a:rPr lang="hr-HR" dirty="0"/>
              <a:t>Ako komunalni redar u nadzoru utvrdi povredu u skladu s člankom 75. stavkom 3. </a:t>
            </a:r>
            <a:r>
              <a:rPr lang="hr-HR" dirty="0" smtClean="0"/>
              <a:t>Zakona</a:t>
            </a:r>
            <a:r>
              <a:rPr lang="hr-HR" dirty="0"/>
              <a:t> </a:t>
            </a:r>
            <a:r>
              <a:rPr lang="hr-HR" dirty="0" smtClean="0"/>
              <a:t>o zaštiti životinja, </a:t>
            </a:r>
            <a:r>
              <a:rPr lang="hr-HR" dirty="0"/>
              <a:t>ima pravo i obvezu naplatiti novčanu kaznu propisanu općim aktom predstavničkog tijela jedinica lokalne samouprave</a:t>
            </a:r>
            <a:r>
              <a:rPr lang="hr-HR" dirty="0" smtClean="0"/>
              <a:t>.</a:t>
            </a:r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hr-HR" dirty="0" smtClean="0"/>
              <a:t>Tako naplaćena sredstva prihod </a:t>
            </a:r>
            <a:r>
              <a:rPr lang="hr-HR" dirty="0"/>
              <a:t>su jedinica lokalne samouprave i koriste se za potrebe zbrinjavanja napuštenih i izgubljenih životinja.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8866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ROKOVI PROVEDBE ZAKONA 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844824"/>
            <a:ext cx="7082355" cy="42484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r-HR" sz="2200" dirty="0" smtClean="0"/>
              <a:t>Odredbe koje stupaju na snagu </a:t>
            </a:r>
            <a:r>
              <a:rPr lang="hr-HR" sz="2200" b="1" dirty="0" smtClean="0"/>
              <a:t>30</a:t>
            </a:r>
            <a:r>
              <a:rPr lang="hr-HR" sz="2200" b="1" dirty="0"/>
              <a:t>. lipnja 2018</a:t>
            </a:r>
            <a:r>
              <a:rPr lang="hr-HR" sz="2200" dirty="0" smtClean="0"/>
              <a:t>.:</a:t>
            </a:r>
          </a:p>
          <a:p>
            <a:pPr marL="0" indent="0" algn="just">
              <a:buNone/>
            </a:pPr>
            <a:r>
              <a:rPr lang="hr-HR" sz="2200" dirty="0" smtClean="0"/>
              <a:t>- JLS moraju </a:t>
            </a:r>
            <a:r>
              <a:rPr lang="hr-HR" sz="2200" dirty="0"/>
              <a:t>osigurati nadzor provedbe obveznog </a:t>
            </a:r>
            <a:r>
              <a:rPr lang="hr-HR" sz="2200" u="sng" dirty="0" err="1"/>
              <a:t>mikročipiranja</a:t>
            </a:r>
            <a:r>
              <a:rPr lang="hr-HR" sz="2200" dirty="0"/>
              <a:t> </a:t>
            </a:r>
            <a:r>
              <a:rPr lang="hr-HR" sz="2200" dirty="0" smtClean="0"/>
              <a:t>pasa, </a:t>
            </a:r>
            <a:r>
              <a:rPr lang="hr-HR" sz="2200" dirty="0"/>
              <a:t>kod posjednika pasa čiji psi nisu upisani u Upisnik kućnih </a:t>
            </a:r>
            <a:r>
              <a:rPr lang="hr-HR" sz="2200" dirty="0" smtClean="0"/>
              <a:t>ljubimaca.</a:t>
            </a:r>
          </a:p>
          <a:p>
            <a:pPr marL="365760" lvl="1" indent="0" algn="just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200" dirty="0"/>
              <a:t>Odredbe koje stupaju na snagu </a:t>
            </a:r>
            <a:r>
              <a:rPr lang="hr-HR" sz="2200" b="1" dirty="0"/>
              <a:t>31. prosinca 2018</a:t>
            </a:r>
            <a:r>
              <a:rPr lang="hr-HR" sz="2200" dirty="0"/>
              <a:t>.:</a:t>
            </a:r>
          </a:p>
          <a:p>
            <a:pPr marL="0" lvl="1" indent="0"/>
            <a:r>
              <a:rPr lang="hr-HR" dirty="0" smtClean="0"/>
              <a:t> obveza </a:t>
            </a:r>
            <a:r>
              <a:rPr lang="hr-HR" u="sng" dirty="0" smtClean="0"/>
              <a:t>jedinica lokalne samouprave</a:t>
            </a:r>
            <a:r>
              <a:rPr lang="hr-HR" dirty="0" smtClean="0"/>
              <a:t>:</a:t>
            </a:r>
          </a:p>
          <a:p>
            <a:pPr marL="274320" lvl="2" indent="0"/>
            <a:r>
              <a:rPr lang="hr-HR" sz="2200" dirty="0" smtClean="0"/>
              <a:t> osnivanje skloništa</a:t>
            </a:r>
          </a:p>
          <a:p>
            <a:pPr marL="274320" lvl="2" indent="0">
              <a:buNone/>
            </a:pPr>
            <a:endParaRPr lang="hr-HR" sz="2200" dirty="0" smtClean="0"/>
          </a:p>
          <a:p>
            <a:pPr marL="6350" lvl="2" indent="0"/>
            <a:r>
              <a:rPr lang="hr-HR" sz="2200" dirty="0" smtClean="0"/>
              <a:t> obveza </a:t>
            </a:r>
            <a:r>
              <a:rPr lang="hr-HR" sz="2200" u="sng" dirty="0" smtClean="0"/>
              <a:t>jedinica područne (regionalne) samouprave</a:t>
            </a:r>
            <a:r>
              <a:rPr lang="hr-HR" sz="2200" dirty="0" smtClean="0"/>
              <a:t>:</a:t>
            </a:r>
          </a:p>
          <a:p>
            <a:pPr lvl="1"/>
            <a:r>
              <a:rPr lang="hr-HR" dirty="0" smtClean="0"/>
              <a:t>osnivanja </a:t>
            </a:r>
            <a:r>
              <a:rPr lang="hr-HR" dirty="0"/>
              <a:t>koordinacijske radne skupine</a:t>
            </a:r>
          </a:p>
          <a:p>
            <a:pPr lvl="1"/>
            <a:r>
              <a:rPr lang="hr-HR" dirty="0" smtClean="0"/>
              <a:t>donošenje </a:t>
            </a:r>
            <a:r>
              <a:rPr lang="hr-HR" dirty="0"/>
              <a:t>Programa kontrole populacije napuštenih </a:t>
            </a:r>
            <a:r>
              <a:rPr lang="hr-HR" dirty="0" smtClean="0"/>
              <a:t>pasa.</a:t>
            </a:r>
            <a:endParaRPr lang="hr-HR" dirty="0"/>
          </a:p>
          <a:p>
            <a:pPr marL="0" lvl="1" indent="0" algn="just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473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908720"/>
            <a:ext cx="6543829" cy="48143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005024"/>
                </a:solidFill>
                <a:hlinkClick r:id="rId2"/>
              </a:rPr>
              <a:t>http://</a:t>
            </a:r>
            <a:r>
              <a:rPr lang="hr-HR" b="1" dirty="0" smtClean="0">
                <a:solidFill>
                  <a:srgbClr val="005024"/>
                </a:solidFill>
                <a:hlinkClick r:id="rId2"/>
              </a:rPr>
              <a:t>www.veterinarstvo.hr/</a:t>
            </a:r>
            <a:r>
              <a:rPr lang="hr-HR" b="1" dirty="0" err="1" smtClean="0">
                <a:solidFill>
                  <a:srgbClr val="005024"/>
                </a:solidFill>
                <a:hlinkClick r:id="rId2"/>
              </a:rPr>
              <a:t>default.aspx</a:t>
            </a:r>
            <a:r>
              <a:rPr lang="hr-HR" b="1" dirty="0" smtClean="0">
                <a:solidFill>
                  <a:srgbClr val="005024"/>
                </a:solidFill>
                <a:hlinkClick r:id="rId2"/>
              </a:rPr>
              <a:t>?</a:t>
            </a:r>
            <a:r>
              <a:rPr lang="hr-HR" b="1" dirty="0" err="1" smtClean="0">
                <a:solidFill>
                  <a:srgbClr val="005024"/>
                </a:solidFill>
                <a:hlinkClick r:id="rId2"/>
              </a:rPr>
              <a:t>id</a:t>
            </a:r>
            <a:r>
              <a:rPr lang="hr-HR" b="1" dirty="0" smtClean="0">
                <a:solidFill>
                  <a:srgbClr val="005024"/>
                </a:solidFill>
                <a:hlinkClick r:id="rId2"/>
              </a:rPr>
              <a:t>=9</a:t>
            </a:r>
            <a:r>
              <a:rPr lang="hr-HR" b="1" dirty="0" smtClean="0">
                <a:solidFill>
                  <a:srgbClr val="005024"/>
                </a:solidFill>
              </a:rPr>
              <a:t> </a:t>
            </a:r>
          </a:p>
          <a:p>
            <a:pPr marL="0" indent="0" algn="ctr">
              <a:buNone/>
            </a:pPr>
            <a:endParaRPr lang="hr-HR" b="1" dirty="0" smtClean="0">
              <a:solidFill>
                <a:srgbClr val="005024"/>
              </a:solidFill>
            </a:endParaRPr>
          </a:p>
          <a:p>
            <a:pPr marL="0" indent="0" algn="ctr">
              <a:buNone/>
            </a:pPr>
            <a:endParaRPr lang="hr-HR" sz="3200" b="1" dirty="0">
              <a:solidFill>
                <a:srgbClr val="005024"/>
              </a:solidFill>
            </a:endParaRPr>
          </a:p>
          <a:p>
            <a:pPr marL="0" indent="0" algn="ctr">
              <a:buNone/>
            </a:pPr>
            <a:endParaRPr lang="hr-HR" sz="3200" b="1" dirty="0" smtClean="0">
              <a:solidFill>
                <a:srgbClr val="005024"/>
              </a:solidFill>
            </a:endParaRPr>
          </a:p>
          <a:p>
            <a:pPr marL="0" indent="0" algn="ctr">
              <a:buNone/>
            </a:pPr>
            <a:endParaRPr lang="hr-HR" sz="3200" b="1" dirty="0">
              <a:solidFill>
                <a:srgbClr val="005024"/>
              </a:solidFill>
            </a:endParaRPr>
          </a:p>
          <a:p>
            <a:pPr marL="0" indent="0" algn="ctr">
              <a:buNone/>
            </a:pPr>
            <a:endParaRPr lang="hr-HR" sz="3200" b="1" dirty="0" smtClean="0">
              <a:solidFill>
                <a:srgbClr val="005024"/>
              </a:solidFill>
            </a:endParaRPr>
          </a:p>
          <a:p>
            <a:pPr marL="0" indent="0" algn="ctr">
              <a:buNone/>
            </a:pPr>
            <a:endParaRPr lang="hr-HR" sz="3200" b="1" dirty="0">
              <a:solidFill>
                <a:srgbClr val="005024"/>
              </a:solidFill>
            </a:endParaRPr>
          </a:p>
          <a:p>
            <a:pPr marL="0" indent="0" algn="ctr">
              <a:buNone/>
            </a:pPr>
            <a:endParaRPr lang="hr-HR" sz="3200" b="1" dirty="0" smtClean="0">
              <a:solidFill>
                <a:srgbClr val="005024"/>
              </a:solidFill>
            </a:endParaRPr>
          </a:p>
          <a:p>
            <a:pPr marL="0" indent="0">
              <a:buNone/>
            </a:pPr>
            <a:endParaRPr lang="hr-HR" sz="3200" b="1" dirty="0">
              <a:solidFill>
                <a:srgbClr val="005024"/>
              </a:solidFill>
            </a:endParaRPr>
          </a:p>
          <a:p>
            <a:pPr marL="0" indent="0" algn="ctr">
              <a:buNone/>
            </a:pPr>
            <a:endParaRPr lang="hr-HR" sz="3200" b="1" dirty="0" smtClean="0">
              <a:solidFill>
                <a:srgbClr val="005024"/>
              </a:solidFill>
            </a:endParaRPr>
          </a:p>
          <a:p>
            <a:pPr marL="0" indent="0" algn="ctr">
              <a:buNone/>
            </a:pPr>
            <a:endParaRPr lang="hr-HR" b="1" dirty="0">
              <a:solidFill>
                <a:srgbClr val="005024"/>
              </a:solidFill>
            </a:endParaRPr>
          </a:p>
          <a:p>
            <a:pPr marL="0" indent="0" algn="ctr">
              <a:buNone/>
            </a:pPr>
            <a:r>
              <a:rPr lang="hr-HR" b="1" dirty="0" smtClean="0">
                <a:solidFill>
                  <a:srgbClr val="005024"/>
                </a:solidFill>
              </a:rPr>
              <a:t> </a:t>
            </a:r>
            <a:endParaRPr lang="hr-HR" b="1" dirty="0">
              <a:solidFill>
                <a:srgbClr val="00502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29575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012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idx="1"/>
          </p:nvPr>
        </p:nvSpPr>
        <p:spPr>
          <a:xfrm>
            <a:off x="1043608" y="764704"/>
            <a:ext cx="7128792" cy="5328592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solidFill>
                  <a:srgbClr val="005024"/>
                </a:solidFill>
                <a:hlinkClick r:id="rId2"/>
              </a:rPr>
              <a:t>http://</a:t>
            </a:r>
            <a:r>
              <a:rPr lang="hr-HR" b="1" dirty="0" smtClean="0">
                <a:solidFill>
                  <a:srgbClr val="005024"/>
                </a:solidFill>
                <a:hlinkClick r:id="rId2"/>
              </a:rPr>
              <a:t>www.veterinarstvo.hr/</a:t>
            </a:r>
            <a:r>
              <a:rPr lang="hr-HR" b="1" dirty="0" err="1" smtClean="0">
                <a:solidFill>
                  <a:srgbClr val="005024"/>
                </a:solidFill>
                <a:hlinkClick r:id="rId2"/>
              </a:rPr>
              <a:t>default.aspx</a:t>
            </a:r>
            <a:r>
              <a:rPr lang="hr-HR" b="1" dirty="0" smtClean="0">
                <a:solidFill>
                  <a:srgbClr val="005024"/>
                </a:solidFill>
                <a:hlinkClick r:id="rId2"/>
              </a:rPr>
              <a:t>?</a:t>
            </a:r>
            <a:r>
              <a:rPr lang="hr-HR" b="1" dirty="0" err="1" smtClean="0">
                <a:solidFill>
                  <a:srgbClr val="005024"/>
                </a:solidFill>
                <a:hlinkClick r:id="rId2"/>
              </a:rPr>
              <a:t>id</a:t>
            </a:r>
            <a:r>
              <a:rPr lang="hr-HR" b="1" dirty="0" smtClean="0">
                <a:solidFill>
                  <a:srgbClr val="005024"/>
                </a:solidFill>
                <a:hlinkClick r:id="rId2"/>
              </a:rPr>
              <a:t>=60</a:t>
            </a:r>
            <a:endParaRPr lang="hr-HR" b="1" dirty="0" smtClean="0">
              <a:solidFill>
                <a:srgbClr val="005024"/>
              </a:solidFill>
            </a:endParaRPr>
          </a:p>
          <a:p>
            <a:pPr marL="0" indent="0">
              <a:buNone/>
            </a:pPr>
            <a:endParaRPr lang="hr-HR" b="1" dirty="0">
              <a:solidFill>
                <a:srgbClr val="005024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71107"/>
            <a:ext cx="6789316" cy="473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452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000" b="1" dirty="0" smtClean="0">
              <a:solidFill>
                <a:srgbClr val="005024"/>
              </a:solidFill>
            </a:endParaRP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005024"/>
                </a:solidFill>
              </a:rPr>
              <a:t>Zahvaljujem na dolasku i sudjelovanju u raspravi!</a:t>
            </a:r>
          </a:p>
          <a:p>
            <a:pPr marL="0" indent="0" algn="ctr">
              <a:buNone/>
            </a:pPr>
            <a:endParaRPr lang="hr-HR" sz="4000" b="1" dirty="0">
              <a:solidFill>
                <a:srgbClr val="005024"/>
              </a:solidFill>
            </a:endParaRPr>
          </a:p>
          <a:p>
            <a:pPr marL="0" indent="0" algn="ctr">
              <a:buNone/>
            </a:pPr>
            <a:r>
              <a:rPr lang="hr-HR" sz="2800" b="1" dirty="0" smtClean="0">
                <a:solidFill>
                  <a:srgbClr val="005024"/>
                </a:solidFill>
                <a:hlinkClick r:id="rId2"/>
              </a:rPr>
              <a:t>veterinarstvo@</a:t>
            </a:r>
            <a:r>
              <a:rPr lang="hr-HR" sz="2800" b="1" dirty="0" err="1" smtClean="0">
                <a:solidFill>
                  <a:srgbClr val="005024"/>
                </a:solidFill>
                <a:hlinkClick r:id="rId2"/>
              </a:rPr>
              <a:t>mps.hr</a:t>
            </a:r>
            <a:r>
              <a:rPr lang="hr-HR" sz="2800" b="1" dirty="0" smtClean="0">
                <a:solidFill>
                  <a:srgbClr val="005024"/>
                </a:solidFill>
              </a:rPr>
              <a:t> </a:t>
            </a:r>
            <a:endParaRPr lang="hr-HR" sz="2800" b="1" dirty="0">
              <a:solidFill>
                <a:srgbClr val="005024"/>
              </a:solidFill>
            </a:endParaRPr>
          </a:p>
          <a:p>
            <a:pPr marL="0" indent="0" algn="ctr">
              <a:buNone/>
            </a:pPr>
            <a:endParaRPr lang="hr-HR" sz="1800" b="1" dirty="0" smtClean="0">
              <a:solidFill>
                <a:srgbClr val="005024"/>
              </a:solidFill>
            </a:endParaRPr>
          </a:p>
          <a:p>
            <a:pPr marL="0" indent="0" algn="ctr">
              <a:buNone/>
            </a:pPr>
            <a:endParaRPr lang="hr-HR" sz="1800" b="1" dirty="0">
              <a:solidFill>
                <a:srgbClr val="005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8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ODGOVORNOSTI/OBVEZE JLS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2276872"/>
            <a:ext cx="7416824" cy="3816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Osnivaju sklonište za životinje:</a:t>
            </a:r>
          </a:p>
          <a:p>
            <a:pPr lvl="1" algn="just"/>
            <a:r>
              <a:rPr lang="hr-HR" dirty="0" smtClean="0"/>
              <a:t>ako fizička ili pravna osoba nije osnovala sklonište, osniva ga </a:t>
            </a:r>
            <a:r>
              <a:rPr lang="hr-HR" b="1" dirty="0" smtClean="0"/>
              <a:t>jedna </a:t>
            </a:r>
            <a:r>
              <a:rPr lang="hr-HR" b="1" dirty="0"/>
              <a:t>ili više </a:t>
            </a:r>
            <a:r>
              <a:rPr lang="hr-HR" b="1" dirty="0" smtClean="0"/>
              <a:t>JLS</a:t>
            </a:r>
            <a:r>
              <a:rPr lang="hr-HR" dirty="0" smtClean="0"/>
              <a:t> odnosno </a:t>
            </a:r>
            <a:r>
              <a:rPr lang="hr-HR" dirty="0"/>
              <a:t>Grad </a:t>
            </a:r>
            <a:r>
              <a:rPr lang="hr-HR" dirty="0" smtClean="0"/>
              <a:t>Zagreb</a:t>
            </a:r>
          </a:p>
          <a:p>
            <a:pPr lvl="1" algn="just"/>
            <a:r>
              <a:rPr lang="hr-HR" dirty="0"/>
              <a:t>sve JLS obvezne su sudjelovati u financiranju osnivanja i rada </a:t>
            </a:r>
            <a:r>
              <a:rPr lang="hr-HR" dirty="0" smtClean="0"/>
              <a:t>skloništa. </a:t>
            </a:r>
          </a:p>
          <a:p>
            <a:pPr lvl="1" algn="just"/>
            <a:endParaRPr lang="hr-HR" dirty="0"/>
          </a:p>
          <a:p>
            <a:pPr marL="1588" lvl="1" indent="0" algn="just">
              <a:buNone/>
            </a:pPr>
            <a:r>
              <a:rPr lang="hr-HR" dirty="0" smtClean="0"/>
              <a:t>Organiziraju i financiraju poslove </a:t>
            </a:r>
            <a:r>
              <a:rPr lang="hr-HR" dirty="0"/>
              <a:t>sakupljanja </a:t>
            </a:r>
            <a:r>
              <a:rPr lang="hr-HR" dirty="0" smtClean="0"/>
              <a:t>napuštenih/izgubljenih životinja. </a:t>
            </a:r>
          </a:p>
          <a:p>
            <a:pPr marL="1588" lvl="1" indent="0" algn="just">
              <a:buNone/>
            </a:pPr>
            <a:endParaRPr lang="hr-HR" dirty="0"/>
          </a:p>
          <a:p>
            <a:pPr marL="1588" lvl="1" indent="0" algn="just">
              <a:buNone/>
            </a:pPr>
            <a:r>
              <a:rPr lang="hr-HR" dirty="0" smtClean="0"/>
              <a:t>Predstavnička tijela JLS propisuju općim </a:t>
            </a:r>
            <a:r>
              <a:rPr lang="hr-HR" dirty="0"/>
              <a:t>aktima n</a:t>
            </a:r>
            <a:r>
              <a:rPr lang="hr-HR" dirty="0" smtClean="0"/>
              <a:t>ačin </a:t>
            </a:r>
            <a:r>
              <a:rPr lang="hr-HR" dirty="0"/>
              <a:t>postupanja s </a:t>
            </a:r>
            <a:r>
              <a:rPr lang="hr-HR" dirty="0" smtClean="0"/>
              <a:t>napuštenim/izgubljenim životinjama.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007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5024"/>
                </a:solidFill>
              </a:rPr>
              <a:t>ODGOVORNOSTI/OBVEZE JLS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988840"/>
            <a:ext cx="7272808" cy="4104456"/>
          </a:xfrm>
        </p:spPr>
        <p:txBody>
          <a:bodyPr>
            <a:normAutofit/>
          </a:bodyPr>
          <a:lstStyle/>
          <a:p>
            <a:r>
              <a:rPr lang="hr-HR" dirty="0" smtClean="0"/>
              <a:t>Financiranje:</a:t>
            </a:r>
          </a:p>
          <a:p>
            <a:pPr lvl="1" algn="just"/>
            <a:r>
              <a:rPr lang="hr-HR" dirty="0" smtClean="0"/>
              <a:t>poslova </a:t>
            </a:r>
            <a:r>
              <a:rPr lang="hr-HR" b="1" dirty="0"/>
              <a:t>sakupljanja</a:t>
            </a:r>
            <a:r>
              <a:rPr lang="hr-HR" dirty="0"/>
              <a:t> napuštenih/izgubljenih </a:t>
            </a:r>
            <a:r>
              <a:rPr lang="hr-HR" dirty="0" smtClean="0"/>
              <a:t>životinja</a:t>
            </a:r>
          </a:p>
          <a:p>
            <a:pPr lvl="1" algn="just"/>
            <a:r>
              <a:rPr lang="hr-HR" b="1" dirty="0" smtClean="0"/>
              <a:t>osnivanja i rada skloništa </a:t>
            </a:r>
            <a:r>
              <a:rPr lang="hr-HR" dirty="0" smtClean="0"/>
              <a:t>(troškove </a:t>
            </a:r>
            <a:r>
              <a:rPr lang="hr-HR" dirty="0"/>
              <a:t>skrbi, sterilizacije, označavanja i veterinarske zaštite napuštenih ili izgubljenih </a:t>
            </a:r>
            <a:r>
              <a:rPr lang="hr-HR" dirty="0" smtClean="0"/>
              <a:t>životinja) </a:t>
            </a:r>
          </a:p>
          <a:p>
            <a:pPr lvl="1" algn="just"/>
            <a:r>
              <a:rPr lang="hr-HR" u="sng" dirty="0" smtClean="0"/>
              <a:t>označavanja </a:t>
            </a:r>
            <a:r>
              <a:rPr lang="hr-HR" u="sng" dirty="0"/>
              <a:t>pasa i mačaka te </a:t>
            </a:r>
            <a:r>
              <a:rPr lang="hr-HR" u="sng" dirty="0" smtClean="0"/>
              <a:t>sterilizacije i oglašavanja pasa i mačaka</a:t>
            </a:r>
            <a:r>
              <a:rPr lang="hr-HR" dirty="0" smtClean="0"/>
              <a:t> </a:t>
            </a:r>
            <a:r>
              <a:rPr lang="hr-HR" dirty="0"/>
              <a:t>u svrhu </a:t>
            </a:r>
            <a:r>
              <a:rPr lang="hr-HR" dirty="0" smtClean="0"/>
              <a:t>udomljavanja kod posjednika </a:t>
            </a:r>
            <a:r>
              <a:rPr lang="hr-HR" dirty="0"/>
              <a:t>koji drži </a:t>
            </a:r>
            <a:r>
              <a:rPr lang="hr-HR" b="1" dirty="0"/>
              <a:t>više od devet pasa ili mačaka </a:t>
            </a:r>
            <a:r>
              <a:rPr lang="hr-HR" dirty="0"/>
              <a:t>starijih od šest mjeseci u svrhu </a:t>
            </a:r>
            <a:r>
              <a:rPr lang="hr-HR" dirty="0" smtClean="0"/>
              <a:t>udomljavanja, a s kojima JLS ima sklopljen ugovor.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99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5024"/>
                </a:solidFill>
              </a:rPr>
              <a:t>ODGOVORNOSTI/OBVEZE JLS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 smtClean="0"/>
              <a:t>Financiranje:</a:t>
            </a:r>
          </a:p>
          <a:p>
            <a:pPr algn="just"/>
            <a:r>
              <a:rPr lang="hr-HR" dirty="0" smtClean="0"/>
              <a:t>pružanja </a:t>
            </a:r>
            <a:r>
              <a:rPr lang="hr-HR" dirty="0"/>
              <a:t>potrebne </a:t>
            </a:r>
            <a:r>
              <a:rPr lang="hr-HR" dirty="0" smtClean="0"/>
              <a:t>pomoći </a:t>
            </a:r>
            <a:r>
              <a:rPr lang="hr-HR" b="1" dirty="0" smtClean="0"/>
              <a:t>ozlijeđenim životinjama</a:t>
            </a:r>
            <a:r>
              <a:rPr lang="hr-HR" dirty="0" smtClean="0"/>
              <a:t> za koje nije moguće utvrditi tko ih je ozlijedio (organizira </a:t>
            </a:r>
            <a:r>
              <a:rPr lang="hr-HR" dirty="0"/>
              <a:t>i </a:t>
            </a:r>
            <a:r>
              <a:rPr lang="hr-HR" dirty="0" smtClean="0"/>
              <a:t>financira JLS na </a:t>
            </a:r>
            <a:r>
              <a:rPr lang="hr-HR" dirty="0"/>
              <a:t>čijem je području životinja </a:t>
            </a:r>
            <a:r>
              <a:rPr lang="hr-HR" dirty="0" smtClean="0"/>
              <a:t>ozlijeđena).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 smtClean="0"/>
              <a:t>Ako </a:t>
            </a:r>
            <a:r>
              <a:rPr lang="hr-HR" dirty="0"/>
              <a:t>se utvrdi vlasnik ozlijeđene životinje, </a:t>
            </a:r>
            <a:r>
              <a:rPr lang="hr-HR" dirty="0" smtClean="0"/>
              <a:t>isti snosi troškove.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474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ODGOVORNOSTI/OBVEZE JLS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844824"/>
            <a:ext cx="7344816" cy="4176464"/>
          </a:xfrm>
        </p:spPr>
        <p:txBody>
          <a:bodyPr>
            <a:normAutofit fontScale="92500" lnSpcReduction="20000"/>
          </a:bodyPr>
          <a:lstStyle/>
          <a:p>
            <a:pPr algn="just"/>
            <a:endParaRPr lang="hr-HR" dirty="0" smtClean="0"/>
          </a:p>
          <a:p>
            <a:pPr algn="just"/>
            <a:r>
              <a:rPr lang="hr-HR" dirty="0" smtClean="0"/>
              <a:t>JLS može </a:t>
            </a:r>
            <a:r>
              <a:rPr lang="hr-HR" dirty="0"/>
              <a:t>sklopiti </a:t>
            </a:r>
            <a:r>
              <a:rPr lang="hr-HR" b="1" dirty="0"/>
              <a:t>ugovor o sakupljanju i zbrinjavanju </a:t>
            </a:r>
            <a:r>
              <a:rPr lang="hr-HR" dirty="0"/>
              <a:t>napuštenih ili izgubljenih životinja sa skloništem </a:t>
            </a:r>
            <a:r>
              <a:rPr lang="hr-HR" dirty="0" smtClean="0"/>
              <a:t>pravne ili fizičke osobe koje </a:t>
            </a:r>
            <a:r>
              <a:rPr lang="hr-HR" dirty="0"/>
              <a:t>se nalazi na području jedinice područne (regionalne) samouprave u kojoj je smještena jedinica lokalne samouprave</a:t>
            </a:r>
            <a:r>
              <a:rPr lang="hr-HR" dirty="0" smtClean="0"/>
              <a:t>.</a:t>
            </a:r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hr-HR" b="1" dirty="0" smtClean="0"/>
              <a:t>Način </a:t>
            </a:r>
            <a:r>
              <a:rPr lang="hr-HR" b="1" dirty="0"/>
              <a:t>postupanja </a:t>
            </a:r>
            <a:r>
              <a:rPr lang="hr-HR" dirty="0"/>
              <a:t>s napuštenim ili izgubljenim životinjama propisuju općim aktima predstavnička tijela jedinica lokalne samouprave</a:t>
            </a:r>
            <a:r>
              <a:rPr lang="hr-HR" dirty="0" smtClean="0"/>
              <a:t>.</a:t>
            </a:r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hr-HR" dirty="0" smtClean="0"/>
              <a:t>Jedinice </a:t>
            </a:r>
            <a:r>
              <a:rPr lang="hr-HR" dirty="0"/>
              <a:t>lokalne samouprave mogu propisati </a:t>
            </a:r>
            <a:r>
              <a:rPr lang="hr-HR" b="1" dirty="0"/>
              <a:t>trajnu sterilizaciju</a:t>
            </a:r>
            <a:r>
              <a:rPr lang="hr-HR" dirty="0"/>
              <a:t> kao obvezan način kontrole razmnožavanja.</a:t>
            </a:r>
          </a:p>
        </p:txBody>
      </p:sp>
    </p:spTree>
    <p:extLst>
      <p:ext uri="{BB962C8B-B14F-4D97-AF65-F5344CB8AC3E}">
        <p14:creationId xmlns:p14="http://schemas.microsoft.com/office/powerpoint/2010/main" val="145004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ODGOVORNOSTI/OBVEZE JLS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tijela jedinica lokalne ili područne (regionalne) samouprave obvezna su razvijati </a:t>
            </a:r>
            <a:r>
              <a:rPr lang="hr-HR" b="1" dirty="0"/>
              <a:t>svijest javnosti</a:t>
            </a:r>
            <a:r>
              <a:rPr lang="hr-HR" dirty="0"/>
              <a:t>, a osobito mladih, o zaštiti </a:t>
            </a:r>
            <a:r>
              <a:rPr lang="hr-HR" dirty="0" smtClean="0"/>
              <a:t>životinja</a:t>
            </a:r>
          </a:p>
          <a:p>
            <a:pPr marL="0" indent="0" algn="just">
              <a:buNone/>
            </a:pPr>
            <a:endParaRPr lang="hr-HR" dirty="0" smtClean="0"/>
          </a:p>
          <a:p>
            <a:pPr algn="just"/>
            <a:r>
              <a:rPr lang="hr-HR" dirty="0" smtClean="0"/>
              <a:t>trebaju osigurati predstavnika u koordinacijskoj radnoj skupini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714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5024"/>
                </a:solidFill>
              </a:rPr>
              <a:t>ODGOVORNOSTI/OBVEZE JLS</a:t>
            </a:r>
            <a:endParaRPr lang="hr-HR" sz="2800" b="1" dirty="0">
              <a:solidFill>
                <a:srgbClr val="005024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916832"/>
            <a:ext cx="7200800" cy="41044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/>
              <a:t>Uvjete i način držanja kućnih </a:t>
            </a:r>
            <a:r>
              <a:rPr lang="hr-HR" b="1" dirty="0" smtClean="0"/>
              <a:t>ljubimaca</a:t>
            </a:r>
            <a:r>
              <a:rPr lang="hr-HR" dirty="0" smtClean="0"/>
              <a:t> propisuju </a:t>
            </a:r>
            <a:r>
              <a:rPr lang="hr-HR" dirty="0"/>
              <a:t>općim aktima predstavnička tijela jedinica lokalne </a:t>
            </a:r>
            <a:r>
              <a:rPr lang="hr-HR" dirty="0" smtClean="0"/>
              <a:t>samouprave i to vezano za:</a:t>
            </a:r>
          </a:p>
          <a:p>
            <a:pPr algn="just"/>
            <a:r>
              <a:rPr lang="hr-HR" dirty="0" smtClean="0"/>
              <a:t>uvjete držanja</a:t>
            </a:r>
          </a:p>
          <a:p>
            <a:pPr algn="just"/>
            <a:r>
              <a:rPr lang="hr-HR" dirty="0"/>
              <a:t>držanje i postupanje s kućnim ljubimcima na način </a:t>
            </a:r>
            <a:r>
              <a:rPr lang="hr-HR" dirty="0" smtClean="0"/>
              <a:t>koji ne </a:t>
            </a:r>
            <a:r>
              <a:rPr lang="hr-HR" dirty="0"/>
              <a:t>ugrožava zdravlje i sigurnost ljudi, posebice djece te </a:t>
            </a:r>
            <a:r>
              <a:rPr lang="hr-HR" dirty="0" smtClean="0"/>
              <a:t>životinja</a:t>
            </a:r>
            <a:endParaRPr lang="hr-HR" dirty="0"/>
          </a:p>
          <a:p>
            <a:pPr algn="just"/>
            <a:r>
              <a:rPr lang="hr-HR" dirty="0"/>
              <a:t>kretanje kućnih ljubimaca na način koji </a:t>
            </a:r>
            <a:r>
              <a:rPr lang="hr-HR" dirty="0" smtClean="0"/>
              <a:t>ne ugrožava </a:t>
            </a:r>
            <a:r>
              <a:rPr lang="hr-HR" dirty="0"/>
              <a:t>zdravlje i sigurnost ljudi i </a:t>
            </a:r>
            <a:r>
              <a:rPr lang="hr-HR" dirty="0" smtClean="0"/>
              <a:t>životinja</a:t>
            </a:r>
          </a:p>
          <a:p>
            <a:pPr algn="just"/>
            <a:r>
              <a:rPr lang="hr-HR" dirty="0" smtClean="0"/>
              <a:t>držanje pasa stalno vezanih ili u </a:t>
            </a:r>
            <a:r>
              <a:rPr lang="hr-HR" dirty="0"/>
              <a:t>prostorima za odvojeno držanje b</a:t>
            </a:r>
            <a:r>
              <a:rPr lang="hr-HR" dirty="0" smtClean="0"/>
              <a:t>ez </a:t>
            </a:r>
            <a:r>
              <a:rPr lang="hr-HR" dirty="0"/>
              <a:t>omogućavanja slobodnog kretanja izvan tog </a:t>
            </a:r>
            <a:r>
              <a:rPr lang="hr-HR" dirty="0" smtClean="0"/>
              <a:t>prostora.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7554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393</TotalTime>
  <Words>1763</Words>
  <Application>Microsoft Office PowerPoint</Application>
  <PresentationFormat>Prikaz na zaslonu (4:3)</PresentationFormat>
  <Paragraphs>221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38" baseType="lpstr">
      <vt:lpstr>Pribadača</vt:lpstr>
      <vt:lpstr>MINISTARSTVO POLJOPRIVREDE Uprava za veterinarstvo i   sigurnost hrane</vt:lpstr>
      <vt:lpstr>ZBRINJAVANJE NAPUŠTENIH/IZGUBLJENIH ŽIVOTINJA</vt:lpstr>
      <vt:lpstr>PowerPointova prezentacija</vt:lpstr>
      <vt:lpstr>ODGOVORNOSTI/OBVEZE JLS</vt:lpstr>
      <vt:lpstr>ODGOVORNOSTI/OBVEZE JLS</vt:lpstr>
      <vt:lpstr>ODGOVORNOSTI/OBVEZE JLS</vt:lpstr>
      <vt:lpstr>ODGOVORNOSTI/OBVEZE JLS</vt:lpstr>
      <vt:lpstr>ODGOVORNOSTI/OBVEZE JLS</vt:lpstr>
      <vt:lpstr>ODGOVORNOSTI/OBVEZE JLS</vt:lpstr>
      <vt:lpstr>ODGOVORNOSTI/OBVEZE JLS</vt:lpstr>
      <vt:lpstr>PowerPointova prezentacija</vt:lpstr>
      <vt:lpstr>ODGOVORNOST/OBVEZE PODRUČNE (REGIONALNE) SAMOUPRAVE</vt:lpstr>
      <vt:lpstr>ODGOVORNOST PODRUČNE (REGIONALNE) SAMOUPRAVE</vt:lpstr>
      <vt:lpstr>ODGOVORNOST PODRUČNE (REGIONALNE) SAMOUPRAVE</vt:lpstr>
      <vt:lpstr>KOORDINACIJSKA RADNA SKUPINA</vt:lpstr>
      <vt:lpstr>Zadaća koordinacijske radne skupine </vt:lpstr>
      <vt:lpstr>Zadaća koordinacijske radne skupine  - odgovorno posjedovanje životinja -</vt:lpstr>
      <vt:lpstr>Zadaća koordinacijske radne skupine  </vt:lpstr>
      <vt:lpstr>PowerPointova prezentacija</vt:lpstr>
      <vt:lpstr>OBVEZE SKLONIŠTA ZA ŽIVOTINJE</vt:lpstr>
      <vt:lpstr>OBVEZE SKLONIŠTA ZA ŽIVOTINJE</vt:lpstr>
      <vt:lpstr>PowerPointova prezentacija</vt:lpstr>
      <vt:lpstr>ODGOVORNOST POSJEDNIKA</vt:lpstr>
      <vt:lpstr>ODGOVORNOST POSJEDNIKA</vt:lpstr>
      <vt:lpstr>ODGOVORNOST POSJEDNIKA</vt:lpstr>
      <vt:lpstr>ODGOVORNOST POSJEDNIKA</vt:lpstr>
      <vt:lpstr>ODGOVORNOST POSJEDNIKA</vt:lpstr>
      <vt:lpstr>ODGOVORNOST POSJEDNIKA</vt:lpstr>
      <vt:lpstr>ODGOVORNOST POSJEDNIKA</vt:lpstr>
      <vt:lpstr>PowerPointova prezentacija</vt:lpstr>
      <vt:lpstr>NADLEŽNO TIJELO</vt:lpstr>
      <vt:lpstr>NADZOR NAD PROVEDBOM ZAKONA</vt:lpstr>
      <vt:lpstr>NOVČANE KAZNE</vt:lpstr>
      <vt:lpstr>ROKOVI PROVEDBE ZAKONA 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Branka Šošić</dc:creator>
  <cp:lastModifiedBy>Branka Šošić</cp:lastModifiedBy>
  <cp:revision>107</cp:revision>
  <dcterms:created xsi:type="dcterms:W3CDTF">2017-12-04T20:13:12Z</dcterms:created>
  <dcterms:modified xsi:type="dcterms:W3CDTF">2018-01-11T08:56:51Z</dcterms:modified>
</cp:coreProperties>
</file>